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07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46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61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32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0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3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74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46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76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18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238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37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177615"/>
            <a:ext cx="11661928" cy="6479217"/>
          </a:xfrm>
          <a:prstGeom prst="rect">
            <a:avLst/>
          </a:prstGeom>
        </p:spPr>
      </p:pic>
      <p:sp>
        <p:nvSpPr>
          <p:cNvPr id="6" name="Заголовок 4">
            <a:extLst>
              <a:ext uri="{FF2B5EF4-FFF2-40B4-BE49-F238E27FC236}">
                <a16:creationId xmlns:a16="http://schemas.microsoft.com/office/drawing/2014/main" id="{E3D05AC1-CE7E-428C-A359-80E16CC01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7463" y="4529958"/>
            <a:ext cx="9144000" cy="1408990"/>
          </a:xfrm>
        </p:spPr>
        <p:txBody>
          <a:bodyPr/>
          <a:lstStyle/>
          <a:p>
            <a:r>
              <a:rPr lang="ru-RU" b="1" i="1" dirty="0"/>
              <a:t>Инициативные  граждане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0988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902713-9E06-434E-9B8B-B6D2F384C9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8647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9523" y="641732"/>
            <a:ext cx="10660117" cy="1325563"/>
          </a:xfrm>
        </p:spPr>
        <p:txBody>
          <a:bodyPr/>
          <a:lstStyle/>
          <a:p>
            <a:pPr algn="ctr"/>
            <a:r>
              <a:rPr lang="ru-RU" dirty="0"/>
              <a:t>Принцип действия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59524" y="196729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Составляющие комплексной технологии</a:t>
            </a:r>
            <a:br>
              <a:rPr lang="ru-RU" dirty="0"/>
            </a:br>
            <a:r>
              <a:rPr lang="ru-RU" dirty="0"/>
              <a:t>повышения социальной активности населения:</a:t>
            </a:r>
            <a:br>
              <a:rPr lang="ru-RU" dirty="0"/>
            </a:br>
            <a:r>
              <a:rPr lang="ru-RU" dirty="0"/>
              <a:t>-  Аналитический блок — изучение и обобщение успешных практик и описанных методик вовлечения населения в решение проблем местных сообществ — российский и зарубежный опыт</a:t>
            </a:r>
            <a:br>
              <a:rPr lang="ru-RU" dirty="0"/>
            </a:br>
            <a:r>
              <a:rPr lang="ru-RU" dirty="0"/>
              <a:t>-  Образовательный блок — теоретическая и практическая подготовка социальных лидеров — специалистов по активизации населения</a:t>
            </a:r>
            <a:br>
              <a:rPr lang="ru-RU" dirty="0"/>
            </a:br>
            <a:r>
              <a:rPr lang="ru-RU" dirty="0"/>
              <a:t>-  Блок «Социальная анимация» — создание практических условий для проявления инициативы граждан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08B38DE-8034-4504-BE74-42E935B7D0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96"/>
            <a:ext cx="12165400" cy="67589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3606" y="74349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Немного о себе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43606" y="1894537"/>
            <a:ext cx="10515600" cy="3450568"/>
          </a:xfrm>
        </p:spPr>
        <p:txBody>
          <a:bodyPr>
            <a:normAutofit/>
          </a:bodyPr>
          <a:lstStyle/>
          <a:p>
            <a:r>
              <a:rPr lang="ru-RU" sz="3200" dirty="0"/>
              <a:t>Фонд местного сообщества «Фонд Чайковский»</a:t>
            </a:r>
          </a:p>
          <a:p>
            <a:r>
              <a:rPr lang="ru-RU" sz="3200" dirty="0"/>
              <a:t> Исполнительный директор фонда - Чернов Михаил Юрьевич 617760, Пермский край, г. Чайковский, ул. Ленина д. 7</a:t>
            </a:r>
          </a:p>
          <a:p>
            <a:r>
              <a:rPr lang="ru-RU" sz="3200" dirty="0"/>
              <a:t> тел. 8 922 340 5550, </a:t>
            </a:r>
          </a:p>
          <a:p>
            <a:r>
              <a:rPr lang="ru-RU" sz="3200" dirty="0" err="1"/>
              <a:t>E-mail</a:t>
            </a:r>
            <a:r>
              <a:rPr lang="ru-RU" sz="3200" dirty="0"/>
              <a:t>: </a:t>
            </a:r>
            <a:r>
              <a:rPr lang="ru-RU" sz="3200" dirty="0" err="1"/>
              <a:t>orden_dobra@bk.ru</a:t>
            </a:r>
            <a:endParaRPr lang="ru-RU" sz="32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82C6B33-D406-4B24-83C4-22A0D4CFDF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00753">
            <a:off x="6346449" y="3712124"/>
            <a:ext cx="4497777" cy="24989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177615"/>
            <a:ext cx="11661928" cy="6479217"/>
          </a:xfrm>
          <a:prstGeom prst="rect">
            <a:avLst/>
          </a:prstGeom>
        </p:spPr>
      </p:pic>
      <p:sp>
        <p:nvSpPr>
          <p:cNvPr id="6" name="Заголовок 4">
            <a:extLst>
              <a:ext uri="{FF2B5EF4-FFF2-40B4-BE49-F238E27FC236}">
                <a16:creationId xmlns:a16="http://schemas.microsoft.com/office/drawing/2014/main" id="{E3D05AC1-CE7E-428C-A359-80E16CC01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7463" y="4529958"/>
            <a:ext cx="9144000" cy="1408990"/>
          </a:xfrm>
        </p:spPr>
        <p:txBody>
          <a:bodyPr/>
          <a:lstStyle/>
          <a:p>
            <a:r>
              <a:rPr lang="ru-RU" b="1" i="1" dirty="0"/>
              <a:t>Инициативные  граждане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33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8647"/>
            <a:ext cx="12102310" cy="6723888"/>
          </a:xfrm>
          <a:prstGeom prst="rect">
            <a:avLst/>
          </a:prstGeom>
        </p:spPr>
      </p:pic>
      <p:sp>
        <p:nvSpPr>
          <p:cNvPr id="4" name="Заголовок 5">
            <a:extLst>
              <a:ext uri="{FF2B5EF4-FFF2-40B4-BE49-F238E27FC236}">
                <a16:creationId xmlns:a16="http://schemas.microsoft.com/office/drawing/2014/main" id="{B7E28C8E-5ADE-46B3-86AD-B5E71965B368}"/>
              </a:ext>
            </a:extLst>
          </p:cNvPr>
          <p:cNvSpPr txBox="1">
            <a:spLocks/>
          </p:cNvSpPr>
          <p:nvPr/>
        </p:nvSpPr>
        <p:spPr>
          <a:xfrm>
            <a:off x="622107" y="929988"/>
            <a:ext cx="10760596" cy="8108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/>
              <a:t>Что могут?</a:t>
            </a:r>
          </a:p>
        </p:txBody>
      </p:sp>
      <p:sp>
        <p:nvSpPr>
          <p:cNvPr id="5" name="Объект 6">
            <a:extLst>
              <a:ext uri="{FF2B5EF4-FFF2-40B4-BE49-F238E27FC236}">
                <a16:creationId xmlns:a16="http://schemas.microsoft.com/office/drawing/2014/main" id="{DE31287D-634F-4FA1-8B66-871D02C5770D}"/>
              </a:ext>
            </a:extLst>
          </p:cNvPr>
          <p:cNvSpPr txBox="1">
            <a:spLocks/>
          </p:cNvSpPr>
          <p:nvPr/>
        </p:nvSpPr>
        <p:spPr>
          <a:xfrm>
            <a:off x="622107" y="1918714"/>
            <a:ext cx="10296144" cy="409320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None/>
            </a:pPr>
            <a:r>
              <a:rPr lang="ru-RU" sz="3200" dirty="0"/>
              <a:t>        Инициативные граждане являются участниками управления делами государства и находятся в правовом поле способов воздействия граждан на осуществление общегосударственных дел, таких как законотворческая и правотворческая инициативы, инициирование отзыва высшего должностного лица субъекта РФ и отзыва депутата представительного органа муниципального образования, обращения граждан.</a:t>
            </a:r>
          </a:p>
        </p:txBody>
      </p:sp>
    </p:spTree>
    <p:extLst>
      <p:ext uri="{BB962C8B-B14F-4D97-AF65-F5344CB8AC3E}">
        <p14:creationId xmlns:p14="http://schemas.microsoft.com/office/powerpoint/2010/main" val="3245291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E9F53FB-261A-4726-9DA9-65EB991D85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8647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172" y="775028"/>
            <a:ext cx="10670628" cy="1325563"/>
          </a:xfrm>
        </p:spPr>
        <p:txBody>
          <a:bodyPr/>
          <a:lstStyle/>
          <a:p>
            <a:pPr algn="ctr"/>
            <a:r>
              <a:rPr lang="ru-RU" dirty="0"/>
              <a:t>Благодаря чему?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3355" y="2302066"/>
            <a:ext cx="10515600" cy="368179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200" dirty="0"/>
              <a:t>    Благодаря правовым нормам, регулирующим общественные отношения, связанные с возникновением и реализацией самостоятельных, активных, общественно значимых, целенаправленных, конструктивных и добровольных действий, а также закрепляющих формы и механизмы реализации права граждан на общественную инициативу.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595EA32-F093-44A0-81BF-71BCD35803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8647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58896"/>
            <a:ext cx="107442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Механизмы реализации прав граждан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172" y="2406869"/>
            <a:ext cx="10670628" cy="377009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200" dirty="0"/>
              <a:t>     Самостоятельные, активные действия, реализуемые гражданами индивидуально и (или) коллективно, направленные на организацию и проведение законных публичных мероприятий, таких как митинги, шествия, демонстрации, пикетирования, собрания граждан, конференции граждан, объединение в группы в соц. Сетях, одной из целей которых является выдвижение общественных инициатив. </a:t>
            </a:r>
            <a:br>
              <a:rPr lang="ru-RU" sz="3200" dirty="0"/>
            </a:b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D665429-C7A7-470D-995D-9183A94FFF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8647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1055" y="1537877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МНЕНИЕ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91055" y="3121568"/>
            <a:ext cx="10515600" cy="2091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/>
              <a:t>Уровень социально-экономического развития общества напрямую зависит от уровня социальной активности граждан и степени их участия в решении социально-экономических проблем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7AFE7CC-96A3-40A1-BDA8-1BF001A3CD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972" y="827581"/>
            <a:ext cx="10746828" cy="1325563"/>
          </a:xfrm>
        </p:spPr>
        <p:txBody>
          <a:bodyPr/>
          <a:lstStyle/>
          <a:p>
            <a:pPr algn="ctr"/>
            <a:r>
              <a:rPr lang="ru-RU" dirty="0"/>
              <a:t>Принцип подхода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035830"/>
            <a:ext cx="10515600" cy="41757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Развитие местного сообщества рассматривается не только с экономической и социальной точек зрения, это интегрированная деятельность, которая связана с экономикой (финансы, производство, услуги), социальной жизнью, культурой (стиль жизни, ценности, этические нормы) и ведет к системе управления (органы власти).</a:t>
            </a:r>
            <a:br>
              <a:rPr lang="ru-RU" dirty="0"/>
            </a:br>
            <a:r>
              <a:rPr lang="ru-RU" dirty="0"/>
              <a:t>Наиболее важная составляющая всей системы - это кодекс общественных ценностей, который, может быть, даже важнее, чем социально-экономические аспекты, т.к. является движущей силой общественной деятельности.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BB67B3-F5D1-46D9-A5EB-5BCBA055BA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8647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641" y="365125"/>
            <a:ext cx="10702159" cy="1325563"/>
          </a:xfrm>
        </p:spPr>
        <p:txBody>
          <a:bodyPr/>
          <a:lstStyle/>
          <a:p>
            <a:pPr algn="ctr"/>
            <a:r>
              <a:rPr lang="ru-RU" dirty="0"/>
              <a:t>Внимание, вопрос!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480891"/>
            <a:ext cx="10515600" cy="167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Приходилось ли Вам выступать инициатором каких-либо локальных социальных преобразований?</a:t>
            </a:r>
            <a:br>
              <a:rPr lang="ru-RU" dirty="0"/>
            </a:br>
            <a:r>
              <a:rPr lang="ru-RU" dirty="0"/>
              <a:t>Поддерживали ли Вы чью-либо социальную инициативу?</a:t>
            </a:r>
            <a:br>
              <a:rPr lang="ru-RU" dirty="0"/>
            </a:br>
            <a:r>
              <a:rPr lang="ru-RU" dirty="0"/>
              <a:t>ЧТО ПРЕДЛАГАЛИ?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Содержимое 2">
            <a:extLst>
              <a:ext uri="{FF2B5EF4-FFF2-40B4-BE49-F238E27FC236}">
                <a16:creationId xmlns:a16="http://schemas.microsoft.com/office/drawing/2014/main" id="{B50F7A79-79CC-47F1-9B60-F2433A0358F1}"/>
              </a:ext>
            </a:extLst>
          </p:cNvPr>
          <p:cNvSpPr txBox="1">
            <a:spLocks/>
          </p:cNvSpPr>
          <p:nvPr/>
        </p:nvSpPr>
        <p:spPr>
          <a:xfrm>
            <a:off x="793355" y="3233297"/>
            <a:ext cx="10515600" cy="19400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ru-RU" dirty="0">
                <a:solidFill>
                  <a:srgbClr val="0070C0"/>
                </a:solidFill>
              </a:rPr>
              <a:t>Участвовали ли Вы лично в каких-либо общественных действиях, направленных на улучшение качества жизни людей?</a:t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>
                <a:solidFill>
                  <a:srgbClr val="0070C0"/>
                </a:solidFill>
              </a:rPr>
              <a:t>Поддерживали ли личным участием деятельность какой-либо общественной организации?</a:t>
            </a:r>
            <a:br>
              <a:rPr lang="ru-RU" dirty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Содержимое 2">
            <a:extLst>
              <a:ext uri="{FF2B5EF4-FFF2-40B4-BE49-F238E27FC236}">
                <a16:creationId xmlns:a16="http://schemas.microsoft.com/office/drawing/2014/main" id="{7BB5DC8A-1C9E-45F0-9C74-92A629A88B22}"/>
              </a:ext>
            </a:extLst>
          </p:cNvPr>
          <p:cNvSpPr txBox="1">
            <a:spLocks/>
          </p:cNvSpPr>
          <p:nvPr/>
        </p:nvSpPr>
        <p:spPr>
          <a:xfrm>
            <a:off x="1055937" y="4408699"/>
            <a:ext cx="10515600" cy="17791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br>
              <a:rPr lang="ru-RU" dirty="0"/>
            </a:br>
            <a:r>
              <a:rPr lang="ru-RU" dirty="0"/>
              <a:t>ЧТО ВЫ ДЕЛАЛИ КОНКРЕТНО?</a:t>
            </a:r>
            <a:br>
              <a:rPr lang="ru-RU" dirty="0"/>
            </a:br>
            <a:r>
              <a:rPr lang="ru-RU" dirty="0"/>
              <a:t>Почему?</a:t>
            </a:r>
            <a:br>
              <a:rPr lang="ru-RU" dirty="0"/>
            </a:br>
            <a:r>
              <a:rPr lang="ru-RU" dirty="0"/>
              <a:t>Что было побудительным мотивом?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7099F44-9895-4025-BF5B-830E5B96ED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0689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388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МНЕНИЕ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424714"/>
            <a:ext cx="10515600" cy="3271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Насильно сделать человека счастливым нельзя и даже вредно.</a:t>
            </a:r>
            <a:br>
              <a:rPr lang="ru-RU" sz="3200" dirty="0"/>
            </a:br>
            <a:r>
              <a:rPr lang="ru-RU" sz="3200" dirty="0"/>
              <a:t>А вот помочь ему самому изменить свою жизнь, подсказать и показать, как можно делать ее лучше, меняя собственное отношение к ней и свое поведение по отношению к другим, можно и очень полезно.</a:t>
            </a:r>
            <a:br>
              <a:rPr lang="ru-RU" sz="3200" dirty="0"/>
            </a:br>
            <a:endParaRPr lang="ru-RU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F113310-3C01-41DF-80E9-9F0543B34B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8647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355" y="1269015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Активные люди – КТО ОНИ?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3355" y="2790797"/>
            <a:ext cx="10515600" cy="27043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/>
              <a:t>    Их главное отличие от других людей –</a:t>
            </a:r>
            <a:br>
              <a:rPr lang="ru-RU" sz="3200" dirty="0"/>
            </a:br>
            <a:r>
              <a:rPr lang="ru-RU" sz="3200" dirty="0"/>
              <a:t>они не ждут, когда кто-то придет и сделает их двор чище, а жизнь – лучше.</a:t>
            </a:r>
            <a:br>
              <a:rPr lang="ru-RU" sz="3200" dirty="0"/>
            </a:br>
            <a:r>
              <a:rPr lang="ru-RU" sz="3200" dirty="0"/>
              <a:t>Они сами решают, что делать, сами придумывают, как делать, сами делают или делают вместе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553</Words>
  <Application>Microsoft Office PowerPoint</Application>
  <PresentationFormat>Широкоэкранный</PresentationFormat>
  <Paragraphs>27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Инициативные  граждане </vt:lpstr>
      <vt:lpstr>Презентация PowerPoint</vt:lpstr>
      <vt:lpstr>Благодаря чему? </vt:lpstr>
      <vt:lpstr>Механизмы реализации прав граждан</vt:lpstr>
      <vt:lpstr>МНЕНИЕ</vt:lpstr>
      <vt:lpstr>Принцип подхода</vt:lpstr>
      <vt:lpstr>Внимание, вопрос!</vt:lpstr>
      <vt:lpstr>МНЕНИЕ</vt:lpstr>
      <vt:lpstr>Активные люди – КТО ОНИ?</vt:lpstr>
      <vt:lpstr>Принцип действия</vt:lpstr>
      <vt:lpstr>Немного о себе</vt:lpstr>
      <vt:lpstr>Инициативные  граждане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79624462626</dc:creator>
  <cp:lastModifiedBy>Светлана Еремина</cp:lastModifiedBy>
  <cp:revision>7</cp:revision>
  <dcterms:created xsi:type="dcterms:W3CDTF">2023-06-20T19:11:46Z</dcterms:created>
  <dcterms:modified xsi:type="dcterms:W3CDTF">2023-06-30T09:47:14Z</dcterms:modified>
</cp:coreProperties>
</file>