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23"/>
  </p:notesMasterIdLst>
  <p:sldIdLst>
    <p:sldId id="27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CFuIiXAWRUCbqYjZ+UdCuAfO6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89;&#1090;&#1103;\Documents\2020\&#1044;&#1077;&#1088;&#1077;&#1074;&#1077;&#1085;&#1100;&#1082;&#1072;%202020\&#1056;&#1077;&#1077;&#1089;&#1090;&#1088;&#1099;\&#1055;&#1086;&#1083;&#1085;&#1099;&#1081;%20&#1088;&#1077;&#1077;&#1089;&#1090;&#1088;_&#1089;&#1090;&#1072;&#1090;&#1080;&#1089;&#1090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6"/>
  <c:chart>
    <c:autoTitleDeleted val="1"/>
    <c:plotArea>
      <c:layout/>
      <c:doughnutChart>
        <c:varyColors val="1"/>
        <c:ser>
          <c:idx val="0"/>
          <c:order val="0"/>
          <c:tx>
            <c:strRef>
              <c:f>Статистика!$B$35</c:f>
              <c:strCache>
                <c:ptCount val="1"/>
                <c:pt idx="0">
                  <c:v>Количество территорий</c:v>
                </c:pt>
              </c:strCache>
            </c:strRef>
          </c:tx>
          <c:dLbls>
            <c:dLbl>
              <c:idx val="0"/>
              <c:layout>
                <c:manualLayout>
                  <c:x val="4.7942296502050926E-3"/>
                  <c:y val="-0.11678864559858175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56-4CC4-A571-AC1043C4173D}"/>
                </c:ext>
              </c:extLst>
            </c:dLbl>
            <c:dLbl>
              <c:idx val="5"/>
              <c:layout>
                <c:manualLayout>
                  <c:x val="-1.6131068103750083E-2"/>
                  <c:y val="-9.7323615889589932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56-4CC4-A571-AC1043C417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Статистика!$A$36:$A$41</c:f>
              <c:strCache>
                <c:ptCount val="6"/>
                <c:pt idx="0">
                  <c:v>менее 100 чел.</c:v>
                </c:pt>
                <c:pt idx="1">
                  <c:v>101-500 чел.</c:v>
                </c:pt>
                <c:pt idx="2">
                  <c:v>501-1000 чел.</c:v>
                </c:pt>
                <c:pt idx="3">
                  <c:v>1001-2000 чел.</c:v>
                </c:pt>
                <c:pt idx="4">
                  <c:v>больше 2000 чел.</c:v>
                </c:pt>
                <c:pt idx="5">
                  <c:v>Нет данных</c:v>
                </c:pt>
              </c:strCache>
            </c:strRef>
          </c:cat>
          <c:val>
            <c:numRef>
              <c:f>Статистика!$B$36:$B$41</c:f>
              <c:numCache>
                <c:formatCode>General</c:formatCode>
                <c:ptCount val="6"/>
                <c:pt idx="0">
                  <c:v>4</c:v>
                </c:pt>
                <c:pt idx="1">
                  <c:v>69</c:v>
                </c:pt>
                <c:pt idx="2">
                  <c:v>71</c:v>
                </c:pt>
                <c:pt idx="3">
                  <c:v>61</c:v>
                </c:pt>
                <c:pt idx="4">
                  <c:v>94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56-4CC4-A571-AC1043C4173D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  <c:holeSize val="50"/>
      </c:doughnutChart>
    </c:plotArea>
    <c:legend>
      <c:legendPos val="r"/>
      <c:overlay val="1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1"/>
  </c:chart>
  <c:externalData r:id="rId1">
    <c:autoUpdate val="1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922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 rot="5400000">
            <a:off x="2396332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2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hyperlink" Target="mailto:consaltingperm@list.ru" TargetMode="External"/><Relationship Id="rId4" Type="http://schemas.openxmlformats.org/officeDocument/2006/relationships/hyperlink" Target="http://www.fmspk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" y="0"/>
            <a:ext cx="9140100" cy="6857999"/>
          </a:xfrm>
          <a:prstGeom prst="rect">
            <a:avLst/>
          </a:prstGeom>
        </p:spPr>
      </p:pic>
      <p:pic>
        <p:nvPicPr>
          <p:cNvPr id="6" name="Google Shape;99;p1" descr="C:\Users\Настя\Downloads\деревенька моя.jpg">
            <a:extLst>
              <a:ext uri="{FF2B5EF4-FFF2-40B4-BE49-F238E27FC236}">
                <a16:creationId xmlns:a16="http://schemas.microsoft.com/office/drawing/2014/main" id="{B221C62F-C829-4426-A1F8-554489C3EA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6580" y="3869474"/>
            <a:ext cx="3468688" cy="198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98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Рекорды</a:t>
            </a:r>
            <a:endParaRPr/>
          </a:p>
        </p:txBody>
      </p:sp>
      <p:sp>
        <p:nvSpPr>
          <p:cNvPr id="159" name="Google Shape;159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Самая многочисленная территория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Село Тоцкое, Оренбургская область – 31 800 жителей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Самые малочисленные территории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Дер.Малый Жайгил, Удмуртская Республика – 78 жителей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Дер.Лапшанга, Нижегородская область – 81 житель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>
            <a:spLocks noGrp="1"/>
          </p:cNvSpPr>
          <p:nvPr>
            <p:ph type="title"/>
          </p:nvPr>
        </p:nvSpPr>
        <p:spPr>
          <a:xfrm>
            <a:off x="628650" y="65505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Численность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территорий-заявителей</a:t>
            </a:r>
            <a:endParaRPr dirty="0"/>
          </a:p>
        </p:txBody>
      </p:sp>
      <p:graphicFrame>
        <p:nvGraphicFramePr>
          <p:cNvPr id="165" name="Google Shape;165;p12"/>
          <p:cNvGraphicFramePr/>
          <p:nvPr>
            <p:extLst>
              <p:ext uri="{D42A27DB-BD31-4B8C-83A1-F6EECF244321}">
                <p14:modId xmlns:p14="http://schemas.microsoft.com/office/powerpoint/2010/main" val="1790297801"/>
              </p:ext>
            </p:extLst>
          </p:nvPr>
        </p:nvGraphicFramePr>
        <p:xfrm>
          <a:off x="287763" y="2206393"/>
          <a:ext cx="7899400" cy="436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Заявители конкурса</a:t>
            </a:r>
            <a:endParaRPr/>
          </a:p>
        </p:txBody>
      </p:sp>
      <p:graphicFrame>
        <p:nvGraphicFramePr>
          <p:cNvPr id="171" name="Google Shape;171;p13"/>
          <p:cNvGraphicFramePr/>
          <p:nvPr>
            <p:extLst>
              <p:ext uri="{D42A27DB-BD31-4B8C-83A1-F6EECF244321}">
                <p14:modId xmlns:p14="http://schemas.microsoft.com/office/powerpoint/2010/main" val="1680157852"/>
              </p:ext>
            </p:extLst>
          </p:nvPr>
        </p:nvGraphicFramePr>
        <p:xfrm>
          <a:off x="628650" y="1690687"/>
          <a:ext cx="7886700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7886700" imgH="4695825" progId="Excel.Chart.8">
                  <p:embed/>
                </p:oleObj>
              </mc:Choice>
              <mc:Fallback>
                <p:oleObj r:id="rId4" imgW="7886700" imgH="4695825" progId="Excel.Chart.8">
                  <p:embed/>
                  <p:pic>
                    <p:nvPicPr>
                      <p:cNvPr id="171" name="Google Shape;171;p13"/>
                      <p:cNvPicPr preferRelativeResize="0"/>
                      <p:nvPr>
                        <p:ph type="body" idx="1"/>
                      </p:nvPr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628650" y="1690687"/>
                        <a:ext cx="7886700" cy="469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Победители конкурса</a:t>
            </a:r>
            <a:endParaRPr/>
          </a:p>
        </p:txBody>
      </p:sp>
      <p:graphicFrame>
        <p:nvGraphicFramePr>
          <p:cNvPr id="177" name="Google Shape;177;p14"/>
          <p:cNvGraphicFramePr/>
          <p:nvPr/>
        </p:nvGraphicFramePr>
        <p:xfrm>
          <a:off x="0" y="1825625"/>
          <a:ext cx="4514850" cy="435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4" imgW="4514850" imgH="4351337" progId="Excel.Chart.8">
                  <p:embed/>
                </p:oleObj>
              </mc:Choice>
              <mc:Fallback>
                <p:oleObj r:id="rId4" imgW="4514850" imgH="4351337" progId="Excel.Chart.8">
                  <p:embed/>
                  <p:pic>
                    <p:nvPicPr>
                      <p:cNvPr id="177" name="Google Shape;177;p14"/>
                      <p:cNvPicPr preferRelativeResize="0"/>
                      <p:nvPr>
                        <p:ph type="body" idx="1"/>
                      </p:nvPr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1825625"/>
                        <a:ext cx="4514850" cy="435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Google Shape;178;p14"/>
          <p:cNvGraphicFramePr/>
          <p:nvPr/>
        </p:nvGraphicFramePr>
        <p:xfrm>
          <a:off x="4629150" y="1825625"/>
          <a:ext cx="4514850" cy="435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6" imgW="4514850" imgH="4351337" progId="Excel.Chart.8">
                  <p:embed/>
                </p:oleObj>
              </mc:Choice>
              <mc:Fallback>
                <p:oleObj r:id="rId6" imgW="4514850" imgH="4351337" progId="Excel.Chart.8">
                  <p:embed/>
                  <p:pic>
                    <p:nvPicPr>
                      <p:cNvPr id="178" name="Google Shape;178;p14"/>
                      <p:cNvPicPr preferRelativeResize="0"/>
                      <p:nvPr>
                        <p:ph type="body" idx="2"/>
                      </p:nvPr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4629150" y="1825625"/>
                        <a:ext cx="4514850" cy="435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628650" y="97844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Наша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деревня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br>
              <a:rPr lang="ru-RU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наше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наследие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</p:txBody>
      </p:sp>
      <p:sp>
        <p:nvSpPr>
          <p:cNvPr id="184" name="Google Shape;184;p15"/>
          <p:cNvSpPr txBox="1">
            <a:spLocks noGrp="1"/>
          </p:cNvSpPr>
          <p:nvPr>
            <p:ph type="body" idx="1"/>
          </p:nvPr>
        </p:nvSpPr>
        <p:spPr>
          <a:xfrm>
            <a:off x="1133939" y="2758030"/>
            <a:ext cx="6876121" cy="3121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с.Дмитриевка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Самарская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sz="3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с.Ертуганово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Ульяновская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sz="3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с.Зуевка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Самарская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sz="3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с.Татищево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Оренбургская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sz="3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с.Чумой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Удмуртская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Республика</a:t>
            </a:r>
            <a:endParaRPr sz="3200" dirty="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>
            <a:spLocks noGrp="1"/>
          </p:cNvSpPr>
          <p:nvPr>
            <p:ph type="title"/>
          </p:nvPr>
        </p:nvSpPr>
        <p:spPr>
          <a:xfrm>
            <a:off x="628650" y="788871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Самая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инициативная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территория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970157" y="2787805"/>
            <a:ext cx="7545193" cy="337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п.Большая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Речка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Иркутская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sz="3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д.Булюшкина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Иркутская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sz="3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п.г.т.Варнавино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Нижегородская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sz="3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с.Каразей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Иркутская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sz="3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п.Мегет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Иркутская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sz="3200" dirty="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628650" y="8223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Самая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преуспевающая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территория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</p:txBody>
      </p:sp>
      <p:sp>
        <p:nvSpPr>
          <p:cNvPr id="196" name="Google Shape;196;p17"/>
          <p:cNvSpPr txBox="1">
            <a:spLocks noGrp="1"/>
          </p:cNvSpPr>
          <p:nvPr>
            <p:ph type="body" idx="1"/>
          </p:nvPr>
        </p:nvSpPr>
        <p:spPr>
          <a:xfrm>
            <a:off x="1170878" y="2877015"/>
            <a:ext cx="7694342" cy="329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с.Городище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Оренбургская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sz="3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с.Нежинка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Оренбургская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sz="3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с.Новочеркасск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Оренбургская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sz="3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д.Угор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Кировская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sz="3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с.Яфарово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Оренбургская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sz="3200" dirty="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28650" y="58814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Самая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творческая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территория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963187" y="2059801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п.Бердянка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Оренбургская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с.Большая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Глушица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Самарская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с.Гамалеевка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Оренбургская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с.МалаяМалышевка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Самарская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с.Нарва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Красноярский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край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с.Подгородняя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Покровка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Оренбургская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п.Калино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Пермский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край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с.им.9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Января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Оренбургская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с.Сухая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Вязовка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Самарская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с.Толкаевка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Оренбургская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с.Чутырь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Удмуртская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Республика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 txBox="1">
            <a:spLocks noGrp="1"/>
          </p:cNvSpPr>
          <p:nvPr>
            <p:ph type="title"/>
          </p:nvPr>
        </p:nvSpPr>
        <p:spPr>
          <a:xfrm>
            <a:off x="628650" y="699661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Самая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спортивная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территория</a:t>
            </a:r>
            <a:r>
              <a:rPr lang="en-US" sz="4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</p:txBody>
      </p:sp>
      <p:sp>
        <p:nvSpPr>
          <p:cNvPr id="208" name="Google Shape;208;p19"/>
          <p:cNvSpPr txBox="1">
            <a:spLocks noGrp="1"/>
          </p:cNvSpPr>
          <p:nvPr>
            <p:ph type="body" idx="1"/>
          </p:nvPr>
        </p:nvSpPr>
        <p:spPr>
          <a:xfrm>
            <a:off x="918581" y="22828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с.Большая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Косуль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Красноярский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край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с.Большая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Черниговка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Самарская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п.г.т.Гидроторф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Нижегородская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область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д.Москово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Республика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Башкортостан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с.Платошино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Пермский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край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с.Зыково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Красноярский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край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с.Крылово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Пермский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край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с.Старокурманкеево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Республика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Башкортостан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д.Сундур,Удмуртская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Республика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с.Сюмси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Удмуртская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Республика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д.Тольен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Удмуртская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Республика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F93AC5-2A48-4D97-B415-84D83F215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3" name="Google Shape;213;p20"/>
          <p:cNvSpPr txBox="1">
            <a:spLocks noGrp="1"/>
          </p:cNvSpPr>
          <p:nvPr>
            <p:ph type="title"/>
          </p:nvPr>
        </p:nvSpPr>
        <p:spPr>
          <a:xfrm>
            <a:off x="623887" y="1709737"/>
            <a:ext cx="7886700" cy="213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Calibri"/>
              <a:buNone/>
            </a:pPr>
            <a:br>
              <a:rPr lang="en-US" sz="2400" b="1" i="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14" name="Google Shape;214;p20"/>
          <p:cNvSpPr txBox="1">
            <a:spLocks noGrp="1"/>
          </p:cNvSpPr>
          <p:nvPr>
            <p:ph type="body" idx="1"/>
          </p:nvPr>
        </p:nvSpPr>
        <p:spPr>
          <a:xfrm>
            <a:off x="892097" y="3821113"/>
            <a:ext cx="7474569" cy="169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None/>
            </a:pPr>
            <a:r>
              <a:rPr lang="en-US" sz="2800" b="1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Альянс</a:t>
            </a:r>
            <a:r>
              <a:rPr lang="en-US" sz="2800" b="1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фондов</a:t>
            </a:r>
            <a:r>
              <a:rPr lang="en-US" sz="2800" b="1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местных</a:t>
            </a:r>
            <a:r>
              <a:rPr lang="en-US" sz="2800" b="1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сообществ</a:t>
            </a:r>
            <a:r>
              <a:rPr lang="en-US" sz="2800" b="1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Пермского</a:t>
            </a:r>
            <a:r>
              <a:rPr lang="en-US" sz="2800" b="1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края</a:t>
            </a:r>
            <a:endParaRPr sz="2800"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800" b="0" i="0" u="sng" dirty="0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www.fmspk.org</a:t>
            </a:r>
            <a:endParaRPr sz="2800"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800" b="0" i="0" u="sng" dirty="0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consaltingperm@list.ru</a:t>
            </a:r>
            <a:endParaRPr sz="2800" dirty="0"/>
          </a:p>
        </p:txBody>
      </p:sp>
      <p:pic>
        <p:nvPicPr>
          <p:cNvPr id="5" name="Google Shape;99;p1" descr="C:\Users\Настя\Downloads\деревенька моя.jpg">
            <a:extLst>
              <a:ext uri="{FF2B5EF4-FFF2-40B4-BE49-F238E27FC236}">
                <a16:creationId xmlns:a16="http://schemas.microsoft.com/office/drawing/2014/main" id="{7C579682-08E6-4DF8-91FD-5A38FCA57E0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8003" y="1079499"/>
            <a:ext cx="3680561" cy="21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1055687" y="635000"/>
            <a:ext cx="7642225" cy="9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Цели проведения конкурса: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611187" y="1970087"/>
            <a:ext cx="8215312" cy="44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поддержка общественных инициатив в сельских территориях 10 регионов, направленных на улучшение качества жизни на селе через взаимодействие общественных, муниципальных, некоммерческих организаций, местного бизнеса с органами местного самоуправления для решения  актуальных социальных проблем;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развитие лидерства и активной гражданской позиции у жителей села;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консолидации позитивного опыта, накопленного в сельских территориях, для последующего его распространения и тиражирования. поддержки общественных инициатив в сельских территориях, направленных на улучшение качества жизни на селе через работу общественных, муниципальных, негосударственных некоммерческих организаций, а так же органов местного самоуправления;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" y="0"/>
            <a:ext cx="9140100" cy="6857999"/>
          </a:xfrm>
          <a:prstGeom prst="rect">
            <a:avLst/>
          </a:prstGeom>
        </p:spPr>
      </p:pic>
      <p:pic>
        <p:nvPicPr>
          <p:cNvPr id="6" name="Google Shape;99;p1" descr="C:\Users\Настя\Downloads\деревенька моя.jpg">
            <a:extLst>
              <a:ext uri="{FF2B5EF4-FFF2-40B4-BE49-F238E27FC236}">
                <a16:creationId xmlns:a16="http://schemas.microsoft.com/office/drawing/2014/main" id="{B221C62F-C829-4426-A1F8-554489C3EA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6580" y="3869474"/>
            <a:ext cx="3468688" cy="198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69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615950" y="77311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Особенности конкурса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222250" y="1854200"/>
            <a:ext cx="8748712" cy="432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ts val="2600"/>
              <a:buFont typeface="Arial"/>
              <a:buChar char="•"/>
            </a:pPr>
            <a:r>
              <a:rPr lang="en-US" sz="2600" b="1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rPr>
              <a:t>Участие  в конкурсе должно быть поддержано населением  и местной общественностью,</a:t>
            </a:r>
            <a:r>
              <a:rPr lang="en-US" sz="26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rPr>
              <a:t> выраженной </a:t>
            </a:r>
            <a:r>
              <a:rPr lang="en-US" sz="2600" b="0" i="0" u="none" strike="noStrike" cap="none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Протоколами собраний или сходов граждан,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3735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 ходатайствующими письмами, письмами поддержки ОМСУ поселений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3735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поддержкой партнерских организаций и хозяйствующих  субъектов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Электронная форма заявки: гугл-формы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Изменения в номинациях конкурса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Региональные церемонии награждения победителей</a:t>
            </a:r>
            <a:endParaRPr/>
          </a:p>
          <a:p>
            <a:pPr marL="228600" marR="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1033462" y="788987"/>
            <a:ext cx="740568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Номинации межрегионального конкурса «Деревенька моя»</a:t>
            </a:r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1120775" y="1825625"/>
            <a:ext cx="7394575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Calibri"/>
              <a:buAutoNum type="arabicPeriod"/>
            </a:pPr>
            <a:r>
              <a:rPr lang="en-US" sz="2800" b="0" i="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Наша деревня - наше наследие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Calibri"/>
              <a:buAutoNum type="arabicPeriod"/>
            </a:pPr>
            <a:r>
              <a:rPr lang="en-US" sz="2800" b="0" i="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Самая преуспевающая территория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Calibri"/>
              <a:buAutoNum type="arabicPeriod"/>
            </a:pPr>
            <a:r>
              <a:rPr lang="en-US" sz="2800" b="0" i="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Самая инициативная территория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Calibri"/>
              <a:buAutoNum type="arabicPeriod"/>
            </a:pPr>
            <a:r>
              <a:rPr lang="en-US" sz="2800" b="0" i="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Самая спортивная территория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Calibri"/>
              <a:buAutoNum type="arabicPeriod"/>
            </a:pPr>
            <a:r>
              <a:rPr lang="en-US" sz="2800" b="0" i="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Самая творческая территория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Наша деревня - наше наследие</a:t>
            </a:r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482600" y="1384300"/>
            <a:ext cx="8032750" cy="47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Наличие объектов исторического и культурного наследия в территории (исторические памятники, участие жителей в исторических событиях, легендарные персонажи, сохраненные элементы народного творчества, промыслов рукоделия и др.);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Наличие общественных инициатив по продвижению исторического и культурного наследия территории (народные краеведческие и исторические музеи, памятники, события, продвижение посредством Интернета, публикаций в СМИ и др.);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партнерских отношений внутри территории для вовлечения жителей в сохранение и продвижение исторического и культурного наследия;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Привлечение новых источников финансирования для сохранения объектов исторического и культурного наследия территории.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1884556" y="365125"/>
            <a:ext cx="6630794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4400"/>
              <a:buFont typeface="Calibri"/>
              <a:buNone/>
            </a:pPr>
            <a:r>
              <a:rPr lang="en-US" sz="4400" b="0" i="0" u="none" dirty="0" err="1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Самая</a:t>
            </a:r>
            <a:r>
              <a:rPr lang="en-US" sz="4400" b="0" i="0" u="none" dirty="0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dirty="0" err="1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преуспевающая</a:t>
            </a:r>
            <a:r>
              <a:rPr lang="en-US" sz="4400" b="0" i="0" u="none" dirty="0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dirty="0" err="1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территория</a:t>
            </a:r>
            <a:endParaRPr dirty="0"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058150" cy="461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Высокий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уровень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самозанятости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населения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трудоустройства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занятости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жителей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предпринимательства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фермерства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дохода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душу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населения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территории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Улучшение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качества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увеличение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предоставляемых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социальных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услуг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территории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Наличие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представителей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трудовых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династий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профориентаци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среди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школьников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сети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потребкооперации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оказания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услуг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населению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Привлечение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дополнительных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средств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решения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социальной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сфере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условий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возвращения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молодежи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привлечение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профессиональных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кадров</a:t>
            </a:r>
            <a:endParaRPr dirty="0"/>
          </a:p>
          <a:p>
            <a:pPr marL="228600" marR="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Самая  инициативная  территория</a:t>
            </a:r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Наличие общественных объединений граждан, НКО, ТОС и др.;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Активное участие жителей и представителей НКО в конкурсах и программах по подготовке  общественных проектов и др. инициатив населения;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Активное участие жителей  в решении вопросов местного значения;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Заинтересованность в развитии совместной работы органов местного самоуправления по улучшению условий жизни на селе с общественностью;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Волонтерская деятельность среди общественности и, в частности,  среди молодежи и ветеранов;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 различных целевых групп внутри села;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628650" y="681037"/>
            <a:ext cx="7886700" cy="100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r>
              <a:rPr lang="en-US" sz="4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приема</a:t>
            </a:r>
            <a:r>
              <a:rPr lang="en-US" sz="4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заявок</a:t>
            </a:r>
            <a:br>
              <a:rPr lang="en-US" sz="4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1" u="none" dirty="0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305 </a:t>
            </a:r>
            <a:r>
              <a:rPr lang="en-US" sz="4000" b="1" i="1" u="none" dirty="0" err="1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заявок</a:t>
            </a:r>
            <a:endParaRPr dirty="0"/>
          </a:p>
        </p:txBody>
      </p:sp>
      <p:graphicFrame>
        <p:nvGraphicFramePr>
          <p:cNvPr id="147" name="Google Shape;147;p9"/>
          <p:cNvGraphicFramePr/>
          <p:nvPr/>
        </p:nvGraphicFramePr>
        <p:xfrm>
          <a:off x="628650" y="1825625"/>
          <a:ext cx="7886700" cy="435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7886700" imgH="4351337" progId="Excel.Chart.8">
                  <p:embed/>
                </p:oleObj>
              </mc:Choice>
              <mc:Fallback>
                <p:oleObj r:id="rId4" imgW="7886700" imgH="4351337" progId="Excel.Chart.8">
                  <p:embed/>
                  <p:pic>
                    <p:nvPicPr>
                      <p:cNvPr id="147" name="Google Shape;147;p9"/>
                      <p:cNvPicPr preferRelativeResize="0"/>
                      <p:nvPr>
                        <p:ph type="body" idx="1"/>
                      </p:nvPr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628650" y="1825625"/>
                        <a:ext cx="7886700" cy="435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Количество заявок по номинациям</a:t>
            </a:r>
            <a:endParaRPr/>
          </a:p>
        </p:txBody>
      </p:sp>
      <p:graphicFrame>
        <p:nvGraphicFramePr>
          <p:cNvPr id="153" name="Google Shape;153;p10"/>
          <p:cNvGraphicFramePr/>
          <p:nvPr/>
        </p:nvGraphicFramePr>
        <p:xfrm>
          <a:off x="628650" y="1865312"/>
          <a:ext cx="7886700" cy="435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7886700" imgH="4351337" progId="Excel.Chart.8">
                  <p:embed/>
                </p:oleObj>
              </mc:Choice>
              <mc:Fallback>
                <p:oleObj r:id="rId4" imgW="7886700" imgH="4351337" progId="Excel.Chart.8">
                  <p:embed/>
                  <p:pic>
                    <p:nvPicPr>
                      <p:cNvPr id="153" name="Google Shape;153;p10"/>
                      <p:cNvPicPr preferRelativeResize="0"/>
                      <p:nvPr>
                        <p:ph type="body" idx="1"/>
                      </p:nvPr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628650" y="1865312"/>
                        <a:ext cx="7886700" cy="435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Экран (4:3)</PresentationFormat>
  <Paragraphs>101</Paragraphs>
  <Slides>20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1_Office Theme</vt:lpstr>
      <vt:lpstr>Office Theme</vt:lpstr>
      <vt:lpstr>Microsoft Excel Chart</vt:lpstr>
      <vt:lpstr>Презентация PowerPoint</vt:lpstr>
      <vt:lpstr>Цели проведения конкурса:</vt:lpstr>
      <vt:lpstr>Особенности конкурса</vt:lpstr>
      <vt:lpstr>Номинации межрегионального конкурса «Деревенька моя»</vt:lpstr>
      <vt:lpstr>Наша деревня - наше наследие</vt:lpstr>
      <vt:lpstr>Самая преуспевающая территория</vt:lpstr>
      <vt:lpstr>Самая  инициативная  территория</vt:lpstr>
      <vt:lpstr>Результаты приема заявок  305 заявок</vt:lpstr>
      <vt:lpstr>Количество заявок по номинациям</vt:lpstr>
      <vt:lpstr>Рекорды</vt:lpstr>
      <vt:lpstr>Численность территорий-заявителей</vt:lpstr>
      <vt:lpstr>Заявители конкурса</vt:lpstr>
      <vt:lpstr>Победители конкурса</vt:lpstr>
      <vt:lpstr>«Наша деревня –  наше наследие»</vt:lpstr>
      <vt:lpstr>«Самая инициативная территория»</vt:lpstr>
      <vt:lpstr>«Самая преуспевающая территория»</vt:lpstr>
      <vt:lpstr>«Самая творческая территория»</vt:lpstr>
      <vt:lpstr>«Самая спортивная территория»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 Еремина</cp:lastModifiedBy>
  <cp:revision>1</cp:revision>
  <dcterms:created xsi:type="dcterms:W3CDTF">2020-01-15T14:10:04Z</dcterms:created>
  <dcterms:modified xsi:type="dcterms:W3CDTF">2023-06-30T14:53:21Z</dcterms:modified>
</cp:coreProperties>
</file>