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69" r:id="rId4"/>
    <p:sldId id="312" r:id="rId5"/>
    <p:sldId id="313" r:id="rId6"/>
    <p:sldId id="314" r:id="rId7"/>
    <p:sldId id="315" r:id="rId8"/>
    <p:sldId id="316" r:id="rId9"/>
    <p:sldId id="317" r:id="rId10"/>
    <p:sldId id="318" r:id="rId11"/>
    <p:sldId id="319" r:id="rId12"/>
    <p:sldId id="320" r:id="rId13"/>
    <p:sldId id="321" r:id="rId14"/>
    <p:sldId id="322" r:id="rId15"/>
    <p:sldId id="323" r:id="rId16"/>
    <p:sldId id="324" r:id="rId17"/>
    <p:sldId id="325" r:id="rId18"/>
    <p:sldId id="326" r:id="rId19"/>
    <p:sldId id="327" r:id="rId20"/>
    <p:sldId id="328" r:id="rId21"/>
    <p:sldId id="329" r:id="rId22"/>
    <p:sldId id="330" r:id="rId23"/>
    <p:sldId id="331" r:id="rId24"/>
    <p:sldId id="332" r:id="rId25"/>
    <p:sldId id="333" r:id="rId26"/>
    <p:sldId id="334" r:id="rId27"/>
    <p:sldId id="335" r:id="rId28"/>
    <p:sldId id="336" r:id="rId29"/>
    <p:sldId id="337" r:id="rId30"/>
    <p:sldId id="338" r:id="rId31"/>
    <p:sldId id="267" r:id="rId32"/>
    <p:sldId id="339" r:id="rId3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4243"/>
    <a:srgbClr val="048AB0"/>
    <a:srgbClr val="3076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8990" autoAdjust="0"/>
    <p:restoredTop sz="94660"/>
  </p:normalViewPr>
  <p:slideViewPr>
    <p:cSldViewPr snapToGrid="0">
      <p:cViewPr varScale="1">
        <p:scale>
          <a:sx n="61" d="100"/>
          <a:sy n="61" d="100"/>
        </p:scale>
        <p:origin x="73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9B54-D723-4321-A3F5-21BB4D4E401E}" type="datetimeFigureOut">
              <a:rPr lang="ru-RU" smtClean="0"/>
              <a:t>01.07.2023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70762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9B54-D723-4321-A3F5-21BB4D4E401E}" type="datetimeFigureOut">
              <a:rPr lang="ru-RU" smtClean="0"/>
              <a:t>01.07.2023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9460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9B54-D723-4321-A3F5-21BB4D4E401E}" type="datetimeFigureOut">
              <a:rPr lang="ru-RU" smtClean="0"/>
              <a:t>01.07.2023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7611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9B54-D723-4321-A3F5-21BB4D4E401E}" type="datetimeFigureOut">
              <a:rPr lang="ru-RU" smtClean="0"/>
              <a:t>01.07.2023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2328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9B54-D723-4321-A3F5-21BB4D4E401E}" type="datetimeFigureOut">
              <a:rPr lang="ru-RU" smtClean="0"/>
              <a:t>01.07.2023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30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9B54-D723-4321-A3F5-21BB4D4E401E}" type="datetimeFigureOut">
              <a:rPr lang="ru-RU" smtClean="0"/>
              <a:t>01.07.2023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3431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9B54-D723-4321-A3F5-21BB4D4E401E}" type="datetimeFigureOut">
              <a:rPr lang="ru-RU" smtClean="0"/>
              <a:t>01.07.2023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2740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9B54-D723-4321-A3F5-21BB4D4E401E}" type="datetimeFigureOut">
              <a:rPr lang="ru-RU" smtClean="0"/>
              <a:t>01.07.2023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4663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9B54-D723-4321-A3F5-21BB4D4E401E}" type="datetimeFigureOut">
              <a:rPr lang="ru-RU" smtClean="0"/>
              <a:t>01.07.2023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7764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9B54-D723-4321-A3F5-21BB4D4E401E}" type="datetimeFigureOut">
              <a:rPr lang="ru-RU" smtClean="0"/>
              <a:t>01.07.2023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818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9B54-D723-4321-A3F5-21BB4D4E401E}" type="datetimeFigureOut">
              <a:rPr lang="ru-RU" smtClean="0"/>
              <a:t>01.07.2023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22389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259B54-D723-4321-A3F5-21BB4D4E401E}" type="datetimeFigureOut">
              <a:rPr lang="ru-RU" smtClean="0"/>
              <a:t>01.07.2023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0377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" y="177615"/>
            <a:ext cx="11661928" cy="6479217"/>
          </a:xfrm>
          <a:prstGeom prst="rect">
            <a:avLst/>
          </a:prstGeom>
        </p:spPr>
      </p:pic>
      <p:sp>
        <p:nvSpPr>
          <p:cNvPr id="6" name="Google Shape;450;p15"/>
          <p:cNvSpPr txBox="1">
            <a:spLocks/>
          </p:cNvSpPr>
          <p:nvPr/>
        </p:nvSpPr>
        <p:spPr>
          <a:xfrm>
            <a:off x="1671146" y="3727276"/>
            <a:ext cx="9196376" cy="22005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400"/>
              <a:buFont typeface="Arial"/>
              <a:buChar char="●"/>
              <a:defRPr sz="6400" b="1" i="0" u="none" strike="noStrike" cap="none">
                <a:solidFill>
                  <a:schemeClr val="accent1"/>
                </a:solidFill>
                <a:latin typeface="Fjalla One"/>
                <a:ea typeface="Fjalla One"/>
                <a:cs typeface="Fjalla One"/>
                <a:sym typeface="Fjalla One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400"/>
              <a:buFont typeface="Arial"/>
              <a:buChar char="○"/>
              <a:defRPr sz="6400" b="0" i="0" u="none" strike="noStrike" cap="none">
                <a:solidFill>
                  <a:srgbClr val="000000"/>
                </a:solidFill>
                <a:latin typeface="Oxygen"/>
                <a:ea typeface="Oxygen"/>
                <a:cs typeface="Oxygen"/>
                <a:sym typeface="Oxygen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400"/>
              <a:buFont typeface="Arial"/>
              <a:buChar char="■"/>
              <a:defRPr sz="6400" b="0" i="0" u="none" strike="noStrike" cap="none">
                <a:solidFill>
                  <a:srgbClr val="000000"/>
                </a:solidFill>
                <a:latin typeface="Oxygen"/>
                <a:ea typeface="Oxygen"/>
                <a:cs typeface="Oxygen"/>
                <a:sym typeface="Oxygen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400"/>
              <a:buFont typeface="Arial"/>
              <a:buChar char="●"/>
              <a:defRPr sz="6400" b="0" i="0" u="none" strike="noStrike" cap="none">
                <a:solidFill>
                  <a:srgbClr val="000000"/>
                </a:solidFill>
                <a:latin typeface="Oxygen"/>
                <a:ea typeface="Oxygen"/>
                <a:cs typeface="Oxygen"/>
                <a:sym typeface="Oxygen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400"/>
              <a:buFont typeface="Arial"/>
              <a:buChar char="○"/>
              <a:defRPr sz="6400" b="0" i="0" u="none" strike="noStrike" cap="none">
                <a:solidFill>
                  <a:srgbClr val="000000"/>
                </a:solidFill>
                <a:latin typeface="Oxygen"/>
                <a:ea typeface="Oxygen"/>
                <a:cs typeface="Oxygen"/>
                <a:sym typeface="Oxygen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400"/>
              <a:buFont typeface="Arial"/>
              <a:buChar char="■"/>
              <a:defRPr sz="6400" b="0" i="0" u="none" strike="noStrike" cap="none">
                <a:solidFill>
                  <a:srgbClr val="000000"/>
                </a:solidFill>
                <a:latin typeface="Oxygen"/>
                <a:ea typeface="Oxygen"/>
                <a:cs typeface="Oxygen"/>
                <a:sym typeface="Oxygen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400"/>
              <a:buFont typeface="Arial"/>
              <a:buChar char="●"/>
              <a:defRPr sz="6400" b="0" i="0" u="none" strike="noStrike" cap="none">
                <a:solidFill>
                  <a:srgbClr val="000000"/>
                </a:solidFill>
                <a:latin typeface="Oxygen"/>
                <a:ea typeface="Oxygen"/>
                <a:cs typeface="Oxygen"/>
                <a:sym typeface="Oxygen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400"/>
              <a:buFont typeface="Arial"/>
              <a:buChar char="○"/>
              <a:defRPr sz="6400" b="0" i="0" u="none" strike="noStrike" cap="none">
                <a:solidFill>
                  <a:srgbClr val="000000"/>
                </a:solidFill>
                <a:latin typeface="Oxygen"/>
                <a:ea typeface="Oxygen"/>
                <a:cs typeface="Oxygen"/>
                <a:sym typeface="Oxygen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400"/>
              <a:buFont typeface="Arial"/>
              <a:buChar char="■"/>
              <a:defRPr sz="6400" b="0" i="0" u="none" strike="noStrike" cap="none">
                <a:solidFill>
                  <a:srgbClr val="000000"/>
                </a:solidFill>
                <a:latin typeface="Oxygen"/>
                <a:ea typeface="Oxygen"/>
                <a:cs typeface="Oxygen"/>
                <a:sym typeface="Oxygen"/>
              </a:defRPr>
            </a:lvl9pPr>
          </a:lstStyle>
          <a:p>
            <a:pPr algn="ctr">
              <a:buNone/>
            </a:pPr>
            <a:r>
              <a:rPr lang="ru-RU" sz="5000" kern="0" dirty="0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Ярмарка проектов </a:t>
            </a:r>
          </a:p>
          <a:p>
            <a:pPr algn="ctr">
              <a:buNone/>
            </a:pPr>
            <a:r>
              <a:rPr lang="ru-RU" sz="5000" kern="0" dirty="0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активного сообщества Донбасса</a:t>
            </a:r>
          </a:p>
        </p:txBody>
      </p:sp>
    </p:spTree>
    <p:extLst>
      <p:ext uri="{BB962C8B-B14F-4D97-AF65-F5344CB8AC3E}">
        <p14:creationId xmlns:p14="http://schemas.microsoft.com/office/powerpoint/2010/main" val="8209881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196"/>
            <a:ext cx="12165400" cy="675894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818919" y="1071026"/>
            <a:ext cx="102000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итогам решения Межрегионального экспертного совета победителями конкурса стали</a:t>
            </a:r>
            <a:r>
              <a:rPr lang="ru-RU" sz="2800" dirty="0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49 </a:t>
            </a:r>
            <a:r>
              <a:rPr lang="ru-RU" sz="2800" dirty="0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проектов из </a:t>
            </a:r>
            <a:r>
              <a:rPr lang="ru-RU" sz="2800" dirty="0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ru-RU" sz="2800" dirty="0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регионов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7525" y="2341101"/>
            <a:ext cx="6102854" cy="4146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4768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196"/>
            <a:ext cx="12165400" cy="675894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" t="2014" r="1133" b="1176"/>
          <a:stretch/>
        </p:blipFill>
        <p:spPr>
          <a:xfrm>
            <a:off x="822292" y="1647257"/>
            <a:ext cx="9746495" cy="441794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46383" y="1247147"/>
            <a:ext cx="96199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Поддержку получили проекты, поданные на все 6 направлений конкурса.</a:t>
            </a:r>
          </a:p>
        </p:txBody>
      </p:sp>
    </p:spTree>
    <p:extLst>
      <p:ext uri="{BB962C8B-B14F-4D97-AF65-F5344CB8AC3E}">
        <p14:creationId xmlns:p14="http://schemas.microsoft.com/office/powerpoint/2010/main" val="28565325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196"/>
            <a:ext cx="12165400" cy="675894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12" t="5612" r="14822" b="13265"/>
          <a:stretch/>
        </p:blipFill>
        <p:spPr>
          <a:xfrm>
            <a:off x="2428754" y="755030"/>
            <a:ext cx="1304081" cy="122691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05" t="6269" r="11026" b="3269"/>
          <a:stretch/>
        </p:blipFill>
        <p:spPr>
          <a:xfrm>
            <a:off x="659757" y="2015542"/>
            <a:ext cx="6146157" cy="445220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841704" y="891435"/>
            <a:ext cx="80943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DC4243"/>
                </a:solidFill>
              </a:rPr>
              <a:t>32</a:t>
            </a:r>
            <a:r>
              <a:rPr lang="ru-RU" sz="2400" b="1" dirty="0">
                <a:solidFill>
                  <a:srgbClr val="048AB0"/>
                </a:solidFill>
              </a:rPr>
              <a:t> инициативы стали победителями конкурса </a:t>
            </a:r>
            <a:br>
              <a:rPr lang="ru-RU" sz="2400" b="1" dirty="0">
                <a:solidFill>
                  <a:srgbClr val="048AB0"/>
                </a:solidFill>
              </a:rPr>
            </a:br>
            <a:r>
              <a:rPr lang="ru-RU" sz="2400" b="1" dirty="0">
                <a:solidFill>
                  <a:srgbClr val="048AB0"/>
                </a:solidFill>
              </a:rPr>
              <a:t>в </a:t>
            </a:r>
            <a:r>
              <a:rPr lang="ru-RU" sz="3200" b="1" dirty="0">
                <a:solidFill>
                  <a:srgbClr val="DC4243"/>
                </a:solidFill>
              </a:rPr>
              <a:t>Луганской Народной Республике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0" t="6283" r="9772" b="5384"/>
          <a:stretch/>
        </p:blipFill>
        <p:spPr>
          <a:xfrm>
            <a:off x="5978731" y="2058639"/>
            <a:ext cx="4857692" cy="305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6497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196"/>
            <a:ext cx="12165400" cy="675894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3567" y="786281"/>
            <a:ext cx="1318286" cy="112769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14383" y="959864"/>
            <a:ext cx="80943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DC4243"/>
                </a:solidFill>
              </a:rPr>
              <a:t>16</a:t>
            </a:r>
            <a:r>
              <a:rPr lang="ru-RU" sz="2400" b="1" dirty="0"/>
              <a:t> </a:t>
            </a:r>
            <a:r>
              <a:rPr lang="ru-RU" sz="2400" b="1" dirty="0">
                <a:solidFill>
                  <a:srgbClr val="048AB0"/>
                </a:solidFill>
              </a:rPr>
              <a:t>инициатив стали победителями конкурса </a:t>
            </a:r>
            <a:br>
              <a:rPr lang="ru-RU" sz="2400" b="1" dirty="0">
                <a:solidFill>
                  <a:srgbClr val="048AB0"/>
                </a:solidFill>
              </a:rPr>
            </a:br>
            <a:r>
              <a:rPr lang="ru-RU" sz="2400" b="1" dirty="0">
                <a:solidFill>
                  <a:srgbClr val="048AB0"/>
                </a:solidFill>
              </a:rPr>
              <a:t>в</a:t>
            </a:r>
            <a:r>
              <a:rPr lang="ru-RU" sz="2400" b="1" dirty="0"/>
              <a:t> </a:t>
            </a:r>
            <a:r>
              <a:rPr lang="ru-RU" sz="3200" b="1" dirty="0">
                <a:solidFill>
                  <a:srgbClr val="DC4243"/>
                </a:solidFill>
              </a:rPr>
              <a:t>Донецкой Народной Республике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6" t="6947" r="18389"/>
          <a:stretch/>
        </p:blipFill>
        <p:spPr>
          <a:xfrm>
            <a:off x="815240" y="2125014"/>
            <a:ext cx="5267460" cy="422948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5275" r="10239" b="6710"/>
          <a:stretch/>
        </p:blipFill>
        <p:spPr>
          <a:xfrm>
            <a:off x="5949340" y="2308523"/>
            <a:ext cx="5266528" cy="3145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5014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196"/>
            <a:ext cx="12165400" cy="675894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099" y="1196673"/>
            <a:ext cx="1778637" cy="118575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47049" y="1137938"/>
            <a:ext cx="80943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DC4243"/>
                </a:solidFill>
              </a:rPr>
              <a:t>1</a:t>
            </a:r>
            <a:r>
              <a:rPr lang="ru-RU" sz="2400" b="1" dirty="0">
                <a:solidFill>
                  <a:srgbClr val="048AB0"/>
                </a:solidFill>
              </a:rPr>
              <a:t> инициатива стала победителем и конкурса </a:t>
            </a:r>
            <a:br>
              <a:rPr lang="ru-RU" sz="2400" b="1" dirty="0">
                <a:solidFill>
                  <a:srgbClr val="048AB0"/>
                </a:solidFill>
              </a:rPr>
            </a:br>
            <a:r>
              <a:rPr lang="ru-RU" sz="2400" b="1" dirty="0">
                <a:solidFill>
                  <a:srgbClr val="048AB0"/>
                </a:solidFill>
              </a:rPr>
              <a:t>в </a:t>
            </a:r>
            <a:r>
              <a:rPr lang="ru-RU" sz="3200" b="1" dirty="0">
                <a:solidFill>
                  <a:srgbClr val="DC4243"/>
                </a:solidFill>
              </a:rPr>
              <a:t>Запорожской области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836633" y="2855379"/>
            <a:ext cx="8492133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600" dirty="0">
                <a:solidFill>
                  <a:srgbClr val="048AB0"/>
                </a:solidFill>
              </a:rPr>
              <a:t>Проект </a:t>
            </a:r>
            <a:r>
              <a:rPr lang="ru-RU" sz="2600" b="1" dirty="0">
                <a:solidFill>
                  <a:srgbClr val="048AB0"/>
                </a:solidFill>
              </a:rPr>
              <a:t>«Окно в мир прекрасного» </a:t>
            </a:r>
            <a:r>
              <a:rPr lang="ru-RU" sz="2600" dirty="0">
                <a:solidFill>
                  <a:srgbClr val="048AB0"/>
                </a:solidFill>
              </a:rPr>
              <a:t>из города Мелитополь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8349" y="3602183"/>
            <a:ext cx="8648700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5393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196"/>
            <a:ext cx="12165400" cy="675894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6580" y="1049694"/>
            <a:ext cx="9022761" cy="5131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3505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196"/>
            <a:ext cx="12165400" cy="6758940"/>
          </a:xfrm>
          <a:prstGeom prst="rect">
            <a:avLst/>
          </a:prstGeom>
        </p:spPr>
      </p:pic>
      <p:sp>
        <p:nvSpPr>
          <p:cNvPr id="6" name="Google Shape;484;p20"/>
          <p:cNvSpPr txBox="1">
            <a:spLocks/>
          </p:cNvSpPr>
          <p:nvPr/>
        </p:nvSpPr>
        <p:spPr>
          <a:xfrm>
            <a:off x="898678" y="942451"/>
            <a:ext cx="10836323" cy="496242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8000" b="1" dirty="0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НАГРАЖДЕНИЕ</a:t>
            </a:r>
          </a:p>
          <a:p>
            <a:pPr algn="ctr"/>
            <a:r>
              <a:rPr lang="ru-RU" sz="8000" b="1" dirty="0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ПОБЕДИТЕЛЕЙ</a:t>
            </a:r>
          </a:p>
        </p:txBody>
      </p:sp>
    </p:spTree>
    <p:extLst>
      <p:ext uri="{BB962C8B-B14F-4D97-AF65-F5344CB8AC3E}">
        <p14:creationId xmlns:p14="http://schemas.microsoft.com/office/powerpoint/2010/main" val="22654962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196"/>
            <a:ext cx="12165400" cy="6758940"/>
          </a:xfrm>
          <a:prstGeom prst="rect">
            <a:avLst/>
          </a:prstGeom>
        </p:spPr>
      </p:pic>
      <p:sp>
        <p:nvSpPr>
          <p:cNvPr id="6" name="Google Shape;484;p20"/>
          <p:cNvSpPr txBox="1">
            <a:spLocks/>
          </p:cNvSpPr>
          <p:nvPr/>
        </p:nvSpPr>
        <p:spPr>
          <a:xfrm>
            <a:off x="898678" y="942451"/>
            <a:ext cx="10836323" cy="496242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6000" b="1" dirty="0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Номинация </a:t>
            </a:r>
          </a:p>
          <a:p>
            <a:pPr algn="ctr"/>
            <a:r>
              <a:rPr lang="ru-RU" sz="6000" b="1" dirty="0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«Здоровье и спорт»</a:t>
            </a:r>
          </a:p>
        </p:txBody>
      </p:sp>
    </p:spTree>
    <p:extLst>
      <p:ext uri="{BB962C8B-B14F-4D97-AF65-F5344CB8AC3E}">
        <p14:creationId xmlns:p14="http://schemas.microsoft.com/office/powerpoint/2010/main" val="9587859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196"/>
            <a:ext cx="12165400" cy="6758940"/>
          </a:xfrm>
          <a:prstGeom prst="rect">
            <a:avLst/>
          </a:prstGeom>
        </p:spPr>
      </p:pic>
      <p:sp>
        <p:nvSpPr>
          <p:cNvPr id="6" name="Google Shape;484;p20"/>
          <p:cNvSpPr txBox="1">
            <a:spLocks/>
          </p:cNvSpPr>
          <p:nvPr/>
        </p:nvSpPr>
        <p:spPr>
          <a:xfrm>
            <a:off x="898678" y="942451"/>
            <a:ext cx="10836323" cy="496242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>
              <a:lnSpc>
                <a:spcPct val="120000"/>
              </a:lnSpc>
              <a:buClr>
                <a:srgbClr val="DC4243"/>
              </a:buClr>
              <a:buFont typeface="Wingdings" panose="05000000000000000000" pitchFamily="2" charset="2"/>
              <a:buChar char="ü"/>
            </a:pPr>
            <a:r>
              <a:rPr lang="ru-RU" sz="2200" b="1" dirty="0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Детская команда по «Спортивному туризму»</a:t>
            </a:r>
            <a:r>
              <a:rPr lang="ru-RU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b="1" dirty="0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(г. Стаханов)</a:t>
            </a:r>
          </a:p>
          <a:p>
            <a:pPr marL="342900" indent="-342900">
              <a:lnSpc>
                <a:spcPct val="120000"/>
              </a:lnSpc>
              <a:buClr>
                <a:srgbClr val="DC4243"/>
              </a:buClr>
              <a:buFont typeface="Wingdings" panose="05000000000000000000" pitchFamily="2" charset="2"/>
              <a:buChar char="ü"/>
            </a:pPr>
            <a:r>
              <a:rPr lang="ru-RU" sz="2200" b="1" dirty="0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 дворового спорта </a:t>
            </a:r>
            <a:r>
              <a:rPr lang="ru-RU" sz="2200" b="1" dirty="0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200" b="1" dirty="0" err="1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Антрацитовский</a:t>
            </a:r>
            <a:r>
              <a:rPr lang="ru-RU" sz="2200" b="1" dirty="0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р-н, с. </a:t>
            </a:r>
            <a:r>
              <a:rPr lang="ru-RU" sz="2200" b="1" dirty="0" err="1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Бобриково</a:t>
            </a:r>
            <a:r>
              <a:rPr lang="ru-RU" sz="2200" b="1" dirty="0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342900" indent="-342900">
              <a:lnSpc>
                <a:spcPct val="120000"/>
              </a:lnSpc>
              <a:buClr>
                <a:srgbClr val="DC4243"/>
              </a:buClr>
              <a:buFont typeface="Wingdings" panose="05000000000000000000" pitchFamily="2" charset="2"/>
              <a:buChar char="ü"/>
            </a:pPr>
            <a:r>
              <a:rPr lang="ru-RU" sz="2200" b="1" dirty="0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Время побеждать! </a:t>
            </a:r>
            <a:r>
              <a:rPr lang="ru-RU" sz="2200" b="1" dirty="0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(г. Алчевск)</a:t>
            </a:r>
          </a:p>
          <a:p>
            <a:pPr marL="342900" indent="-342900">
              <a:lnSpc>
                <a:spcPct val="120000"/>
              </a:lnSpc>
              <a:buClr>
                <a:srgbClr val="DC4243"/>
              </a:buClr>
              <a:buFont typeface="Wingdings" panose="05000000000000000000" pitchFamily="2" charset="2"/>
              <a:buChar char="ü"/>
            </a:pPr>
            <a:r>
              <a:rPr lang="ru-RU" sz="2200" b="1" dirty="0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Здоровое долголетие </a:t>
            </a:r>
            <a:r>
              <a:rPr lang="ru-RU" sz="2200" b="1" dirty="0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(г. </a:t>
            </a:r>
            <a:r>
              <a:rPr lang="ru-RU" sz="2200" b="1" dirty="0" err="1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Суходольск</a:t>
            </a:r>
            <a:r>
              <a:rPr lang="ru-RU" sz="2200" b="1" dirty="0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342900" indent="-342900">
              <a:lnSpc>
                <a:spcPct val="120000"/>
              </a:lnSpc>
              <a:buClr>
                <a:srgbClr val="DC4243"/>
              </a:buClr>
              <a:buFont typeface="Wingdings" panose="05000000000000000000" pitchFamily="2" charset="2"/>
              <a:buChar char="ü"/>
            </a:pPr>
            <a:r>
              <a:rPr lang="ru-RU" sz="2200" b="1" dirty="0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Дворовой игре – дорогу. Лапта для всех! </a:t>
            </a:r>
            <a:r>
              <a:rPr lang="ru-RU" sz="2200" b="1" dirty="0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(г. Шахтерск)</a:t>
            </a:r>
          </a:p>
          <a:p>
            <a:pPr marL="342900" indent="-342900">
              <a:lnSpc>
                <a:spcPct val="120000"/>
              </a:lnSpc>
              <a:buClr>
                <a:srgbClr val="DC4243"/>
              </a:buClr>
              <a:buFont typeface="Wingdings" panose="05000000000000000000" pitchFamily="2" charset="2"/>
              <a:buChar char="ü"/>
            </a:pPr>
            <a:r>
              <a:rPr lang="ru-RU" sz="2200" b="1" dirty="0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Здоровье старшему поколению, скандинавская ходьба </a:t>
            </a:r>
            <a:br>
              <a:rPr lang="ru-RU" sz="2200" b="1" dirty="0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200" b="1" dirty="0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200" b="1" dirty="0" err="1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п.г.т</a:t>
            </a:r>
            <a:r>
              <a:rPr lang="ru-RU" sz="2200" b="1" dirty="0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Славяносербск)</a:t>
            </a:r>
          </a:p>
          <a:p>
            <a:pPr marL="342900" indent="-342900">
              <a:lnSpc>
                <a:spcPct val="120000"/>
              </a:lnSpc>
              <a:buClr>
                <a:srgbClr val="DC4243"/>
              </a:buClr>
              <a:buFont typeface="Wingdings" panose="05000000000000000000" pitchFamily="2" charset="2"/>
              <a:buChar char="ü"/>
            </a:pPr>
            <a:r>
              <a:rPr lang="ru-RU" sz="2200" b="1" dirty="0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Спорт – залог детского здоровья!</a:t>
            </a:r>
            <a:r>
              <a:rPr lang="ru-RU" sz="2200" b="1" dirty="0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(Марковский район)</a:t>
            </a:r>
          </a:p>
          <a:p>
            <a:pPr marL="342900" indent="-342900">
              <a:lnSpc>
                <a:spcPct val="120000"/>
              </a:lnSpc>
              <a:buClr>
                <a:srgbClr val="DC4243"/>
              </a:buClr>
              <a:buFont typeface="Wingdings" panose="05000000000000000000" pitchFamily="2" charset="2"/>
              <a:buChar char="ü"/>
            </a:pPr>
            <a:r>
              <a:rPr lang="ru-RU" sz="2200" b="1" dirty="0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Здоровый человек – здоровая страна </a:t>
            </a:r>
            <a:br>
              <a:rPr lang="ru-RU" sz="2200" b="1" dirty="0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200" b="1" dirty="0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200" b="1" dirty="0" err="1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Краснодонский</a:t>
            </a:r>
            <a:r>
              <a:rPr lang="ru-RU" sz="2200" b="1" dirty="0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район, с. </a:t>
            </a:r>
            <a:r>
              <a:rPr lang="ru-RU" sz="2200" b="1" dirty="0" err="1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Верхнешевырёвка</a:t>
            </a:r>
            <a:r>
              <a:rPr lang="ru-RU" sz="2200" b="1" dirty="0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342900" indent="-342900">
              <a:lnSpc>
                <a:spcPct val="120000"/>
              </a:lnSpc>
              <a:buClr>
                <a:srgbClr val="DC4243"/>
              </a:buClr>
              <a:buFont typeface="Wingdings" panose="05000000000000000000" pitchFamily="2" charset="2"/>
              <a:buChar char="ü"/>
            </a:pPr>
            <a:r>
              <a:rPr lang="ru-RU" sz="2200" b="1" dirty="0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ГТО – Путь к успеху </a:t>
            </a:r>
            <a:r>
              <a:rPr lang="ru-RU" sz="2200" b="1" dirty="0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(города </a:t>
            </a:r>
            <a:r>
              <a:rPr lang="ru-RU" sz="2200" b="1" dirty="0" err="1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Харцызск</a:t>
            </a:r>
            <a:r>
              <a:rPr lang="ru-RU" sz="2200" b="1" dirty="0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200" b="1" dirty="0" err="1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Зугрэс</a:t>
            </a:r>
            <a:r>
              <a:rPr lang="ru-RU" sz="2200" b="1" dirty="0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Иловайск)</a:t>
            </a:r>
          </a:p>
        </p:txBody>
      </p:sp>
    </p:spTree>
    <p:extLst>
      <p:ext uri="{BB962C8B-B14F-4D97-AF65-F5344CB8AC3E}">
        <p14:creationId xmlns:p14="http://schemas.microsoft.com/office/powerpoint/2010/main" val="16153714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196"/>
            <a:ext cx="12165400" cy="6758940"/>
          </a:xfrm>
          <a:prstGeom prst="rect">
            <a:avLst/>
          </a:prstGeom>
        </p:spPr>
      </p:pic>
      <p:sp>
        <p:nvSpPr>
          <p:cNvPr id="6" name="Google Shape;484;p20"/>
          <p:cNvSpPr txBox="1">
            <a:spLocks/>
          </p:cNvSpPr>
          <p:nvPr/>
        </p:nvSpPr>
        <p:spPr>
          <a:xfrm>
            <a:off x="898678" y="942451"/>
            <a:ext cx="10836323" cy="496242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6000" b="1" dirty="0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Номинация </a:t>
            </a:r>
          </a:p>
          <a:p>
            <a:pPr algn="ctr"/>
            <a:r>
              <a:rPr lang="ru-RU" sz="6000" b="1" dirty="0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«Культура»</a:t>
            </a:r>
          </a:p>
        </p:txBody>
      </p:sp>
    </p:spTree>
    <p:extLst>
      <p:ext uri="{BB962C8B-B14F-4D97-AF65-F5344CB8AC3E}">
        <p14:creationId xmlns:p14="http://schemas.microsoft.com/office/powerpoint/2010/main" val="11880246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196"/>
            <a:ext cx="12165400" cy="6758940"/>
          </a:xfrm>
          <a:prstGeom prst="rect">
            <a:avLst/>
          </a:prstGeom>
        </p:spPr>
      </p:pic>
      <p:sp>
        <p:nvSpPr>
          <p:cNvPr id="6" name="Google Shape;484;p20"/>
          <p:cNvSpPr txBox="1">
            <a:spLocks/>
          </p:cNvSpPr>
          <p:nvPr/>
        </p:nvSpPr>
        <p:spPr>
          <a:xfrm>
            <a:off x="898678" y="942451"/>
            <a:ext cx="10836323" cy="496242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8000" b="1" dirty="0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Конкурс проектных инициатив</a:t>
            </a:r>
          </a:p>
          <a:p>
            <a:pPr algn="ctr"/>
            <a:r>
              <a:rPr lang="ru-RU" sz="8000" b="1" dirty="0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«Вместе мы сила!»</a:t>
            </a:r>
          </a:p>
        </p:txBody>
      </p:sp>
    </p:spTree>
    <p:extLst>
      <p:ext uri="{BB962C8B-B14F-4D97-AF65-F5344CB8AC3E}">
        <p14:creationId xmlns:p14="http://schemas.microsoft.com/office/powerpoint/2010/main" val="39773564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196"/>
            <a:ext cx="12165400" cy="6758940"/>
          </a:xfrm>
          <a:prstGeom prst="rect">
            <a:avLst/>
          </a:prstGeom>
        </p:spPr>
      </p:pic>
      <p:sp>
        <p:nvSpPr>
          <p:cNvPr id="6" name="Google Shape;484;p20"/>
          <p:cNvSpPr txBox="1">
            <a:spLocks/>
          </p:cNvSpPr>
          <p:nvPr/>
        </p:nvSpPr>
        <p:spPr>
          <a:xfrm>
            <a:off x="898678" y="942451"/>
            <a:ext cx="10836323" cy="496242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>
              <a:lnSpc>
                <a:spcPct val="150000"/>
              </a:lnSpc>
              <a:buClr>
                <a:srgbClr val="DC4243"/>
              </a:buClr>
              <a:buFont typeface="Wingdings" panose="05000000000000000000" pitchFamily="2" charset="2"/>
              <a:buChar char="ü"/>
            </a:pPr>
            <a:r>
              <a:rPr lang="ru-RU" sz="2200" b="1" dirty="0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Мастерская чудес </a:t>
            </a:r>
            <a:r>
              <a:rPr lang="ru-RU" sz="2200" b="1" dirty="0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(г. Краснодон)</a:t>
            </a:r>
          </a:p>
          <a:p>
            <a:pPr marL="342900" indent="-342900">
              <a:lnSpc>
                <a:spcPct val="150000"/>
              </a:lnSpc>
              <a:buClr>
                <a:srgbClr val="DC4243"/>
              </a:buClr>
              <a:buFont typeface="Wingdings" panose="05000000000000000000" pitchFamily="2" charset="2"/>
              <a:buChar char="ü"/>
            </a:pPr>
            <a:r>
              <a:rPr lang="ru-RU" sz="2200" b="1" dirty="0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ЗА ОКНОМ – РОДИНА </a:t>
            </a:r>
            <a:r>
              <a:rPr lang="ru-RU" sz="2200" b="1" dirty="0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(г. Донецк)</a:t>
            </a:r>
          </a:p>
          <a:p>
            <a:pPr marL="342900" indent="-342900">
              <a:lnSpc>
                <a:spcPct val="150000"/>
              </a:lnSpc>
              <a:buClr>
                <a:srgbClr val="DC4243"/>
              </a:buClr>
              <a:buFont typeface="Wingdings" panose="05000000000000000000" pitchFamily="2" charset="2"/>
              <a:buChar char="ü"/>
            </a:pPr>
            <a:r>
              <a:rPr lang="ru-RU" sz="2200" b="1" dirty="0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Краснодон – город славы </a:t>
            </a:r>
            <a:r>
              <a:rPr lang="ru-RU" sz="2200" b="1" dirty="0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(г. Краснодон)</a:t>
            </a:r>
          </a:p>
          <a:p>
            <a:pPr marL="342900" indent="-342900">
              <a:lnSpc>
                <a:spcPct val="150000"/>
              </a:lnSpc>
              <a:buClr>
                <a:srgbClr val="DC4243"/>
              </a:buClr>
              <a:buFont typeface="Wingdings" panose="05000000000000000000" pitchFamily="2" charset="2"/>
              <a:buChar char="ü"/>
            </a:pPr>
            <a:r>
              <a:rPr lang="ru-RU" sz="2200" b="1" dirty="0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Приобщение детей к истокам русской народной культуры, как способ развития патриотизма	</a:t>
            </a:r>
            <a:r>
              <a:rPr lang="ru-RU" sz="2200" b="1" dirty="0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(г. </a:t>
            </a:r>
            <a:r>
              <a:rPr lang="ru-RU" sz="2200" b="1" dirty="0" err="1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Харцызск</a:t>
            </a:r>
            <a:r>
              <a:rPr lang="ru-RU" sz="2200" b="1" dirty="0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342900" indent="-342900">
              <a:lnSpc>
                <a:spcPct val="150000"/>
              </a:lnSpc>
              <a:buClr>
                <a:srgbClr val="DC4243"/>
              </a:buClr>
              <a:buFont typeface="Wingdings" panose="05000000000000000000" pitchFamily="2" charset="2"/>
              <a:buChar char="ü"/>
            </a:pPr>
            <a:r>
              <a:rPr lang="ru-RU" sz="2200" b="1" dirty="0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Рукоделие, как психотерапия	</a:t>
            </a:r>
            <a:r>
              <a:rPr lang="ru-RU" sz="2200" b="1" dirty="0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(г. Свердловск)</a:t>
            </a:r>
          </a:p>
          <a:p>
            <a:pPr marL="342900" indent="-342900">
              <a:lnSpc>
                <a:spcPct val="150000"/>
              </a:lnSpc>
              <a:buClr>
                <a:srgbClr val="DC4243"/>
              </a:buClr>
              <a:buFont typeface="Wingdings" panose="05000000000000000000" pitchFamily="2" charset="2"/>
              <a:buChar char="ü"/>
            </a:pPr>
            <a:r>
              <a:rPr lang="ru-RU" sz="2200" b="1" dirty="0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Культура нашей Родины </a:t>
            </a:r>
            <a:r>
              <a:rPr lang="ru-RU" sz="2200" b="1" dirty="0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(Марковский район)</a:t>
            </a:r>
          </a:p>
        </p:txBody>
      </p:sp>
    </p:spTree>
    <p:extLst>
      <p:ext uri="{BB962C8B-B14F-4D97-AF65-F5344CB8AC3E}">
        <p14:creationId xmlns:p14="http://schemas.microsoft.com/office/powerpoint/2010/main" val="9479921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196"/>
            <a:ext cx="12165400" cy="6758940"/>
          </a:xfrm>
          <a:prstGeom prst="rect">
            <a:avLst/>
          </a:prstGeom>
        </p:spPr>
      </p:pic>
      <p:sp>
        <p:nvSpPr>
          <p:cNvPr id="6" name="Google Shape;484;p20"/>
          <p:cNvSpPr txBox="1">
            <a:spLocks/>
          </p:cNvSpPr>
          <p:nvPr/>
        </p:nvSpPr>
        <p:spPr>
          <a:xfrm>
            <a:off x="898678" y="942451"/>
            <a:ext cx="10836323" cy="496242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6000" b="1" dirty="0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Номинация </a:t>
            </a:r>
          </a:p>
          <a:p>
            <a:pPr algn="ctr"/>
            <a:r>
              <a:rPr lang="ru-RU" sz="6000" b="1" dirty="0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«Образование, воспитание и духовно-нравственное просвещение»</a:t>
            </a:r>
          </a:p>
        </p:txBody>
      </p:sp>
    </p:spTree>
    <p:extLst>
      <p:ext uri="{BB962C8B-B14F-4D97-AF65-F5344CB8AC3E}">
        <p14:creationId xmlns:p14="http://schemas.microsoft.com/office/powerpoint/2010/main" val="4634192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196"/>
            <a:ext cx="12165400" cy="6758940"/>
          </a:xfrm>
          <a:prstGeom prst="rect">
            <a:avLst/>
          </a:prstGeom>
        </p:spPr>
      </p:pic>
      <p:sp>
        <p:nvSpPr>
          <p:cNvPr id="6" name="Google Shape;484;p20"/>
          <p:cNvSpPr txBox="1">
            <a:spLocks/>
          </p:cNvSpPr>
          <p:nvPr/>
        </p:nvSpPr>
        <p:spPr>
          <a:xfrm>
            <a:off x="898678" y="942451"/>
            <a:ext cx="10836323" cy="496242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>
              <a:lnSpc>
                <a:spcPct val="150000"/>
              </a:lnSpc>
              <a:buClr>
                <a:srgbClr val="DC4243"/>
              </a:buClr>
              <a:buFont typeface="Wingdings" panose="05000000000000000000" pitchFamily="2" charset="2"/>
              <a:buChar char="ü"/>
            </a:pPr>
            <a:r>
              <a:rPr lang="ru-RU" sz="2200" b="1" dirty="0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Книга – кукольный театр – библиотека </a:t>
            </a:r>
            <a:r>
              <a:rPr lang="ru-RU" sz="2200" b="1" dirty="0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(г. Краснодон)</a:t>
            </a:r>
          </a:p>
          <a:p>
            <a:pPr marL="342900" indent="-342900">
              <a:lnSpc>
                <a:spcPct val="150000"/>
              </a:lnSpc>
              <a:buClr>
                <a:srgbClr val="DC4243"/>
              </a:buClr>
              <a:buFont typeface="Wingdings" panose="05000000000000000000" pitchFamily="2" charset="2"/>
              <a:buChar char="ü"/>
            </a:pPr>
            <a:r>
              <a:rPr lang="ru-RU" sz="2200" b="1" dirty="0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Папы! Мы Ваш надёжный тыл! </a:t>
            </a:r>
            <a:r>
              <a:rPr lang="ru-RU" sz="2200" b="1" dirty="0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(Будённовский район)</a:t>
            </a:r>
          </a:p>
          <a:p>
            <a:pPr marL="342900" indent="-342900">
              <a:lnSpc>
                <a:spcPct val="150000"/>
              </a:lnSpc>
              <a:buClr>
                <a:srgbClr val="DC4243"/>
              </a:buClr>
              <a:buFont typeface="Wingdings" panose="05000000000000000000" pitchFamily="2" charset="2"/>
              <a:buChar char="ü"/>
            </a:pPr>
            <a:r>
              <a:rPr lang="ru-RU" sz="2200" b="1" dirty="0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Мечтай. Думай. Выбирай. </a:t>
            </a:r>
            <a:r>
              <a:rPr lang="ru-RU" sz="2200" b="1" dirty="0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200" b="1" dirty="0" err="1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п.г.т</a:t>
            </a:r>
            <a:r>
              <a:rPr lang="ru-RU" sz="2200" b="1" dirty="0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Новосветловка, </a:t>
            </a:r>
            <a:r>
              <a:rPr lang="ru-RU" sz="2200" b="1" dirty="0" err="1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Краснодонский</a:t>
            </a:r>
            <a:r>
              <a:rPr lang="ru-RU" sz="2200" b="1" dirty="0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район)</a:t>
            </a:r>
          </a:p>
          <a:p>
            <a:pPr marL="342900" indent="-342900">
              <a:lnSpc>
                <a:spcPct val="150000"/>
              </a:lnSpc>
              <a:buClr>
                <a:srgbClr val="DC4243"/>
              </a:buClr>
              <a:buFont typeface="Wingdings" panose="05000000000000000000" pitchFamily="2" charset="2"/>
              <a:buChar char="ü"/>
            </a:pPr>
            <a:r>
              <a:rPr lang="ru-RU" sz="2200" b="1" dirty="0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Кукольный театр – </a:t>
            </a:r>
            <a:r>
              <a:rPr lang="ru-RU" sz="2200" b="1" dirty="0" err="1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Book</a:t>
            </a:r>
            <a:r>
              <a:rPr lang="ru-RU" sz="2200" b="1" dirty="0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Библиотека </a:t>
            </a:r>
            <a:br>
              <a:rPr lang="ru-RU" sz="2200" b="1" dirty="0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200" b="1" dirty="0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(с. Пархоменко, </a:t>
            </a:r>
            <a:r>
              <a:rPr lang="ru-RU" sz="2200" b="1" dirty="0" err="1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Краснодонский</a:t>
            </a:r>
            <a:r>
              <a:rPr lang="ru-RU" sz="2200" b="1" dirty="0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район)</a:t>
            </a:r>
          </a:p>
          <a:p>
            <a:pPr marL="342900" indent="-342900">
              <a:lnSpc>
                <a:spcPct val="150000"/>
              </a:lnSpc>
              <a:buClr>
                <a:srgbClr val="DC4243"/>
              </a:buClr>
              <a:buFont typeface="Wingdings" panose="05000000000000000000" pitchFamily="2" charset="2"/>
              <a:buChar char="ü"/>
            </a:pPr>
            <a:r>
              <a:rPr lang="ru-RU" sz="2200" b="1" dirty="0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Мультимедийные технологии – визуальное настоящее </a:t>
            </a:r>
            <a:r>
              <a:rPr lang="ru-RU" sz="2200" b="1" dirty="0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(г. Кировск)</a:t>
            </a:r>
          </a:p>
          <a:p>
            <a:pPr marL="342900" indent="-342900">
              <a:lnSpc>
                <a:spcPct val="150000"/>
              </a:lnSpc>
              <a:buClr>
                <a:srgbClr val="DC4243"/>
              </a:buClr>
              <a:buFont typeface="Wingdings" panose="05000000000000000000" pitchFamily="2" charset="2"/>
              <a:buChar char="ü"/>
            </a:pPr>
            <a:r>
              <a:rPr lang="ru-RU" sz="2200" b="1" dirty="0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Песочные фантазии </a:t>
            </a:r>
            <a:r>
              <a:rPr lang="ru-RU" sz="2200" b="1" dirty="0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(г. Донецк)</a:t>
            </a:r>
          </a:p>
          <a:p>
            <a:pPr marL="342900" indent="-342900">
              <a:lnSpc>
                <a:spcPct val="150000"/>
              </a:lnSpc>
              <a:buClr>
                <a:srgbClr val="DC4243"/>
              </a:buClr>
              <a:buFont typeface="Wingdings" panose="05000000000000000000" pitchFamily="2" charset="2"/>
              <a:buChar char="ü"/>
            </a:pPr>
            <a:r>
              <a:rPr lang="ru-RU" sz="2200" b="1" dirty="0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Создаём историю вместе </a:t>
            </a:r>
            <a:r>
              <a:rPr lang="ru-RU" sz="2200" b="1" dirty="0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(г. Донецк)</a:t>
            </a:r>
          </a:p>
        </p:txBody>
      </p:sp>
    </p:spTree>
    <p:extLst>
      <p:ext uri="{BB962C8B-B14F-4D97-AF65-F5344CB8AC3E}">
        <p14:creationId xmlns:p14="http://schemas.microsoft.com/office/powerpoint/2010/main" val="21773080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65400" cy="6758940"/>
          </a:xfrm>
          <a:prstGeom prst="rect">
            <a:avLst/>
          </a:prstGeom>
        </p:spPr>
      </p:pic>
      <p:sp>
        <p:nvSpPr>
          <p:cNvPr id="6" name="Google Shape;484;p20"/>
          <p:cNvSpPr txBox="1">
            <a:spLocks/>
          </p:cNvSpPr>
          <p:nvPr/>
        </p:nvSpPr>
        <p:spPr>
          <a:xfrm>
            <a:off x="898678" y="942451"/>
            <a:ext cx="10836323" cy="496242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>
              <a:lnSpc>
                <a:spcPct val="150000"/>
              </a:lnSpc>
              <a:buClr>
                <a:srgbClr val="DC4243"/>
              </a:buClr>
              <a:buFont typeface="Wingdings" panose="05000000000000000000" pitchFamily="2" charset="2"/>
              <a:buChar char="ü"/>
            </a:pPr>
            <a:r>
              <a:rPr lang="ru-RU" sz="2200" b="1" dirty="0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Кружок «Мастерская </a:t>
            </a:r>
            <a:r>
              <a:rPr lang="ru-RU" sz="2200" b="1" dirty="0" err="1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Самоделкина</a:t>
            </a:r>
            <a:r>
              <a:rPr lang="ru-RU" sz="2200" b="1" dirty="0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br>
              <a:rPr lang="ru-RU" sz="2200" b="1" dirty="0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200" b="1" dirty="0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200" b="1" dirty="0" err="1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Краснодонский</a:t>
            </a:r>
            <a:r>
              <a:rPr lang="ru-RU" sz="2200" b="1" dirty="0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район, с. Великий Суходол)</a:t>
            </a:r>
          </a:p>
          <a:p>
            <a:pPr marL="342900" indent="-342900">
              <a:lnSpc>
                <a:spcPct val="150000"/>
              </a:lnSpc>
              <a:buClr>
                <a:srgbClr val="DC4243"/>
              </a:buClr>
              <a:buFont typeface="Wingdings" panose="05000000000000000000" pitchFamily="2" charset="2"/>
              <a:buChar char="ü"/>
            </a:pPr>
            <a:r>
              <a:rPr lang="ru-RU" sz="2200" b="1" dirty="0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Нам этот мир завещано беречь </a:t>
            </a:r>
            <a:r>
              <a:rPr lang="ru-RU" sz="2200" b="1" dirty="0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(г. Луганск)</a:t>
            </a:r>
          </a:p>
          <a:p>
            <a:pPr marL="342900" indent="-342900">
              <a:lnSpc>
                <a:spcPct val="150000"/>
              </a:lnSpc>
              <a:buClr>
                <a:srgbClr val="DC4243"/>
              </a:buClr>
              <a:buFont typeface="Wingdings" panose="05000000000000000000" pitchFamily="2" charset="2"/>
              <a:buChar char="ü"/>
            </a:pPr>
            <a:r>
              <a:rPr lang="ru-RU" sz="2200" b="1" dirty="0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Занимательная робототехника </a:t>
            </a:r>
            <a:r>
              <a:rPr lang="ru-RU" sz="2200" b="1" dirty="0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(г. Кировск)</a:t>
            </a:r>
          </a:p>
          <a:p>
            <a:pPr marL="342900" indent="-342900">
              <a:lnSpc>
                <a:spcPct val="150000"/>
              </a:lnSpc>
              <a:buClr>
                <a:srgbClr val="DC4243"/>
              </a:buClr>
              <a:buFont typeface="Wingdings" panose="05000000000000000000" pitchFamily="2" charset="2"/>
              <a:buChar char="ü"/>
            </a:pPr>
            <a:r>
              <a:rPr lang="ru-RU" sz="2200" b="1" dirty="0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Арт-студия под открытым небом </a:t>
            </a:r>
            <a:r>
              <a:rPr lang="ru-RU" sz="2200" b="1" dirty="0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(г. Ровеньки, </a:t>
            </a:r>
            <a:r>
              <a:rPr lang="ru-RU" sz="2200" b="1" dirty="0" err="1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п.г.т</a:t>
            </a:r>
            <a:r>
              <a:rPr lang="ru-RU" sz="2200" b="1" dirty="0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200" b="1" dirty="0" err="1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Ясеновский</a:t>
            </a:r>
            <a:r>
              <a:rPr lang="ru-RU" sz="2200" b="1" dirty="0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342900" indent="-342900">
              <a:lnSpc>
                <a:spcPct val="150000"/>
              </a:lnSpc>
              <a:buClr>
                <a:srgbClr val="DC4243"/>
              </a:buClr>
              <a:buFont typeface="Wingdings" panose="05000000000000000000" pitchFamily="2" charset="2"/>
              <a:buChar char="ü"/>
            </a:pPr>
            <a:r>
              <a:rPr lang="ru-RU" sz="2200" b="1" dirty="0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Первые роли </a:t>
            </a:r>
            <a:r>
              <a:rPr lang="ru-RU" sz="2200" b="1" dirty="0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(г. Донецк)</a:t>
            </a:r>
          </a:p>
          <a:p>
            <a:pPr marL="342900" indent="-342900">
              <a:lnSpc>
                <a:spcPct val="150000"/>
              </a:lnSpc>
              <a:buClr>
                <a:srgbClr val="DC4243"/>
              </a:buClr>
              <a:buFont typeface="Wingdings" panose="05000000000000000000" pitchFamily="2" charset="2"/>
              <a:buChar char="ü"/>
            </a:pPr>
            <a:r>
              <a:rPr lang="ru-RU" sz="2200" b="1" dirty="0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 права на забвение	</a:t>
            </a:r>
            <a:r>
              <a:rPr lang="ru-RU" sz="2200" b="1" dirty="0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(г. Луганск)</a:t>
            </a:r>
          </a:p>
          <a:p>
            <a:pPr marL="342900" indent="-342900">
              <a:lnSpc>
                <a:spcPct val="150000"/>
              </a:lnSpc>
              <a:buClr>
                <a:srgbClr val="DC4243"/>
              </a:buClr>
              <a:buFont typeface="Wingdings" panose="05000000000000000000" pitchFamily="2" charset="2"/>
              <a:buChar char="ü"/>
            </a:pPr>
            <a:r>
              <a:rPr lang="ru-RU" sz="2200" b="1" dirty="0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Живая нить традиций </a:t>
            </a:r>
            <a:r>
              <a:rPr lang="ru-RU" sz="2200" b="1" dirty="0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(г. Шахтерск)</a:t>
            </a:r>
          </a:p>
        </p:txBody>
      </p:sp>
    </p:spTree>
    <p:extLst>
      <p:ext uri="{BB962C8B-B14F-4D97-AF65-F5344CB8AC3E}">
        <p14:creationId xmlns:p14="http://schemas.microsoft.com/office/powerpoint/2010/main" val="26094561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196"/>
            <a:ext cx="12165400" cy="6758940"/>
          </a:xfrm>
          <a:prstGeom prst="rect">
            <a:avLst/>
          </a:prstGeom>
        </p:spPr>
      </p:pic>
      <p:sp>
        <p:nvSpPr>
          <p:cNvPr id="6" name="Google Shape;484;p20"/>
          <p:cNvSpPr txBox="1">
            <a:spLocks/>
          </p:cNvSpPr>
          <p:nvPr/>
        </p:nvSpPr>
        <p:spPr>
          <a:xfrm>
            <a:off x="825105" y="942451"/>
            <a:ext cx="10767805" cy="496242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>
              <a:lnSpc>
                <a:spcPct val="150000"/>
              </a:lnSpc>
              <a:buClr>
                <a:srgbClr val="DC4243"/>
              </a:buClr>
              <a:buFont typeface="Wingdings" panose="05000000000000000000" pitchFamily="2" charset="2"/>
              <a:buChar char="ü"/>
            </a:pPr>
            <a:r>
              <a:rPr lang="ru-RU" sz="2200" b="1" dirty="0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Библиопленэр «Живопись – это поэзия, которую видят, </a:t>
            </a:r>
            <a:br>
              <a:rPr lang="ru-RU" sz="2200" b="1" dirty="0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200" b="1" dirty="0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поэзия – это живопись, которую слышат» </a:t>
            </a:r>
            <a:br>
              <a:rPr lang="ru-RU" sz="2200" b="1" dirty="0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200" b="1" dirty="0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(г. </a:t>
            </a:r>
            <a:r>
              <a:rPr lang="ru-RU" sz="2200" b="1" dirty="0" err="1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Молодогвардейск</a:t>
            </a:r>
            <a:r>
              <a:rPr lang="ru-RU" sz="2200" b="1" dirty="0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200" b="1" dirty="0" err="1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Краснодонский</a:t>
            </a:r>
            <a:r>
              <a:rPr lang="ru-RU" sz="2200" b="1" dirty="0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район)</a:t>
            </a:r>
          </a:p>
          <a:p>
            <a:pPr marL="342900" indent="-342900">
              <a:lnSpc>
                <a:spcPct val="150000"/>
              </a:lnSpc>
              <a:buClr>
                <a:srgbClr val="DC4243"/>
              </a:buClr>
              <a:buFont typeface="Wingdings" panose="05000000000000000000" pitchFamily="2" charset="2"/>
              <a:buChar char="ü"/>
            </a:pPr>
            <a:r>
              <a:rPr lang="ru-RU" sz="2200" b="1" dirty="0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Природа вокруг нас </a:t>
            </a:r>
            <a:r>
              <a:rPr lang="ru-RU" sz="2200" b="1" dirty="0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(Марковский район)</a:t>
            </a:r>
          </a:p>
          <a:p>
            <a:pPr marL="342900" indent="-342900">
              <a:lnSpc>
                <a:spcPct val="150000"/>
              </a:lnSpc>
              <a:buClr>
                <a:srgbClr val="DC4243"/>
              </a:buClr>
              <a:buFont typeface="Wingdings" panose="05000000000000000000" pitchFamily="2" charset="2"/>
              <a:buChar char="ü"/>
            </a:pPr>
            <a:r>
              <a:rPr lang="ru-RU" sz="2200" b="1" dirty="0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Окно в мир прекрасного </a:t>
            </a:r>
            <a:r>
              <a:rPr lang="ru-RU" sz="2200" b="1" dirty="0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(г. Мелитополь)</a:t>
            </a:r>
          </a:p>
          <a:p>
            <a:pPr marL="342900" indent="-342900">
              <a:lnSpc>
                <a:spcPct val="150000"/>
              </a:lnSpc>
              <a:buClr>
                <a:srgbClr val="DC4243"/>
              </a:buClr>
              <a:buFont typeface="Wingdings" panose="05000000000000000000" pitchFamily="2" charset="2"/>
              <a:buChar char="ü"/>
            </a:pPr>
            <a:r>
              <a:rPr lang="ru-RU" sz="2200" b="1" dirty="0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Мир, в котором я живу </a:t>
            </a:r>
            <a:r>
              <a:rPr lang="ru-RU" sz="2200" b="1" dirty="0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200" b="1" dirty="0" err="1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п.г.т</a:t>
            </a:r>
            <a:r>
              <a:rPr lang="ru-RU" sz="2200" b="1" dirty="0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Новопсков)</a:t>
            </a:r>
          </a:p>
          <a:p>
            <a:pPr marL="342900" indent="-342900">
              <a:lnSpc>
                <a:spcPct val="150000"/>
              </a:lnSpc>
              <a:buClr>
                <a:srgbClr val="DC4243"/>
              </a:buClr>
              <a:buFont typeface="Wingdings" panose="05000000000000000000" pitchFamily="2" charset="2"/>
              <a:buChar char="ü"/>
            </a:pPr>
            <a:r>
              <a:rPr lang="ru-RU" sz="2200" b="1" dirty="0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Нескучная продлёнка </a:t>
            </a:r>
            <a:r>
              <a:rPr lang="ru-RU" sz="2200" b="1" dirty="0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(с. Писаревка </a:t>
            </a:r>
            <a:r>
              <a:rPr lang="ru-RU" sz="2200" b="1" dirty="0" err="1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Новопсковский</a:t>
            </a:r>
            <a:r>
              <a:rPr lang="ru-RU" sz="2200" b="1" dirty="0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район)</a:t>
            </a:r>
          </a:p>
          <a:p>
            <a:pPr marL="342900" indent="-342900">
              <a:lnSpc>
                <a:spcPct val="150000"/>
              </a:lnSpc>
              <a:buClr>
                <a:srgbClr val="DC4243"/>
              </a:buClr>
              <a:buFont typeface="Wingdings" panose="05000000000000000000" pitchFamily="2" charset="2"/>
              <a:buChar char="ü"/>
            </a:pPr>
            <a:r>
              <a:rPr lang="ru-RU" sz="2200" b="1" dirty="0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Ступени к интеллектуальному Олимпу</a:t>
            </a:r>
            <a:r>
              <a:rPr lang="ru-RU" sz="2200" b="1" dirty="0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(г. Свердловск)</a:t>
            </a:r>
          </a:p>
          <a:p>
            <a:pPr marL="342900" indent="-342900">
              <a:lnSpc>
                <a:spcPct val="150000"/>
              </a:lnSpc>
              <a:buClr>
                <a:srgbClr val="DC4243"/>
              </a:buClr>
              <a:buFont typeface="Wingdings" panose="05000000000000000000" pitchFamily="2" charset="2"/>
              <a:buChar char="ü"/>
            </a:pPr>
            <a:r>
              <a:rPr lang="ru-RU" sz="2200" b="1" dirty="0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Право на жилье </a:t>
            </a:r>
            <a:r>
              <a:rPr lang="ru-RU" sz="2200" b="1" dirty="0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(г. Мариуполь)</a:t>
            </a:r>
          </a:p>
        </p:txBody>
      </p:sp>
    </p:spTree>
    <p:extLst>
      <p:ext uri="{BB962C8B-B14F-4D97-AF65-F5344CB8AC3E}">
        <p14:creationId xmlns:p14="http://schemas.microsoft.com/office/powerpoint/2010/main" val="31901048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196"/>
            <a:ext cx="12165400" cy="6758940"/>
          </a:xfrm>
          <a:prstGeom prst="rect">
            <a:avLst/>
          </a:prstGeom>
        </p:spPr>
      </p:pic>
      <p:sp>
        <p:nvSpPr>
          <p:cNvPr id="6" name="Google Shape;484;p20"/>
          <p:cNvSpPr txBox="1">
            <a:spLocks/>
          </p:cNvSpPr>
          <p:nvPr/>
        </p:nvSpPr>
        <p:spPr>
          <a:xfrm>
            <a:off x="898678" y="942451"/>
            <a:ext cx="10836323" cy="496242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6000" b="1" dirty="0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Номинация </a:t>
            </a:r>
          </a:p>
          <a:p>
            <a:pPr algn="ctr"/>
            <a:r>
              <a:rPr lang="ru-RU" sz="6000" b="1" dirty="0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«Развитие территорий»</a:t>
            </a:r>
          </a:p>
        </p:txBody>
      </p:sp>
    </p:spTree>
    <p:extLst>
      <p:ext uri="{BB962C8B-B14F-4D97-AF65-F5344CB8AC3E}">
        <p14:creationId xmlns:p14="http://schemas.microsoft.com/office/powerpoint/2010/main" val="13651506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196"/>
            <a:ext cx="12165400" cy="6758940"/>
          </a:xfrm>
          <a:prstGeom prst="rect">
            <a:avLst/>
          </a:prstGeom>
        </p:spPr>
      </p:pic>
      <p:sp>
        <p:nvSpPr>
          <p:cNvPr id="6" name="Google Shape;484;p20"/>
          <p:cNvSpPr txBox="1">
            <a:spLocks/>
          </p:cNvSpPr>
          <p:nvPr/>
        </p:nvSpPr>
        <p:spPr>
          <a:xfrm>
            <a:off x="825105" y="942451"/>
            <a:ext cx="10767805" cy="496242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>
              <a:lnSpc>
                <a:spcPct val="150000"/>
              </a:lnSpc>
              <a:buClr>
                <a:srgbClr val="DC4243"/>
              </a:buClr>
              <a:buFont typeface="Wingdings" panose="05000000000000000000" pitchFamily="2" charset="2"/>
              <a:buChar char="ü"/>
            </a:pPr>
            <a:r>
              <a:rPr lang="ru-RU" sz="3000" b="1" dirty="0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Совушкин цветник </a:t>
            </a:r>
            <a:r>
              <a:rPr lang="ru-RU" sz="3000" b="1" dirty="0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(г. Донецк)</a:t>
            </a:r>
          </a:p>
          <a:p>
            <a:pPr marL="342900" indent="-342900">
              <a:lnSpc>
                <a:spcPct val="150000"/>
              </a:lnSpc>
              <a:buClr>
                <a:srgbClr val="DC4243"/>
              </a:buClr>
              <a:buFont typeface="Wingdings" panose="05000000000000000000" pitchFamily="2" charset="2"/>
              <a:buChar char="ü"/>
            </a:pPr>
            <a:r>
              <a:rPr lang="ru-RU" sz="3000" b="1" dirty="0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Парк Мира </a:t>
            </a:r>
            <a:r>
              <a:rPr lang="ru-RU" sz="3000" b="1" dirty="0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(г. Донецк)</a:t>
            </a:r>
          </a:p>
          <a:p>
            <a:pPr marL="342900" indent="-342900">
              <a:lnSpc>
                <a:spcPct val="150000"/>
              </a:lnSpc>
              <a:buClr>
                <a:srgbClr val="DC4243"/>
              </a:buClr>
              <a:buFont typeface="Wingdings" panose="05000000000000000000" pitchFamily="2" charset="2"/>
              <a:buChar char="ü"/>
            </a:pPr>
            <a:r>
              <a:rPr lang="ru-RU" sz="3000" b="1" dirty="0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Ландшафтный дизайн, проектирование цветника: «Радуга цветов» </a:t>
            </a:r>
            <a:r>
              <a:rPr lang="ru-RU" sz="3000" b="1" dirty="0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(г. Кировск)</a:t>
            </a:r>
          </a:p>
          <a:p>
            <a:pPr marL="342900" indent="-342900">
              <a:lnSpc>
                <a:spcPct val="150000"/>
              </a:lnSpc>
              <a:buClr>
                <a:srgbClr val="DC4243"/>
              </a:buClr>
              <a:buFont typeface="Wingdings" panose="05000000000000000000" pitchFamily="2" charset="2"/>
              <a:buChar char="ü"/>
            </a:pPr>
            <a:r>
              <a:rPr lang="ru-RU" sz="3000" b="1" dirty="0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Детская площадка «Солнечная» </a:t>
            </a:r>
            <a:r>
              <a:rPr lang="ru-RU" sz="3000" b="1" dirty="0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(г. Луганск)</a:t>
            </a:r>
          </a:p>
        </p:txBody>
      </p:sp>
    </p:spTree>
    <p:extLst>
      <p:ext uri="{BB962C8B-B14F-4D97-AF65-F5344CB8AC3E}">
        <p14:creationId xmlns:p14="http://schemas.microsoft.com/office/powerpoint/2010/main" val="2325553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196"/>
            <a:ext cx="12165400" cy="6758940"/>
          </a:xfrm>
          <a:prstGeom prst="rect">
            <a:avLst/>
          </a:prstGeom>
        </p:spPr>
      </p:pic>
      <p:sp>
        <p:nvSpPr>
          <p:cNvPr id="6" name="Google Shape;484;p20"/>
          <p:cNvSpPr txBox="1">
            <a:spLocks/>
          </p:cNvSpPr>
          <p:nvPr/>
        </p:nvSpPr>
        <p:spPr>
          <a:xfrm>
            <a:off x="898678" y="942451"/>
            <a:ext cx="10836323" cy="496242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6000" b="1" dirty="0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Номинация </a:t>
            </a:r>
          </a:p>
          <a:p>
            <a:pPr algn="ctr"/>
            <a:r>
              <a:rPr lang="ru-RU" sz="6000" b="1" dirty="0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«Социальное служение»</a:t>
            </a:r>
          </a:p>
        </p:txBody>
      </p:sp>
    </p:spTree>
    <p:extLst>
      <p:ext uri="{BB962C8B-B14F-4D97-AF65-F5344CB8AC3E}">
        <p14:creationId xmlns:p14="http://schemas.microsoft.com/office/powerpoint/2010/main" val="21929310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196"/>
            <a:ext cx="12165400" cy="6758940"/>
          </a:xfrm>
          <a:prstGeom prst="rect">
            <a:avLst/>
          </a:prstGeom>
        </p:spPr>
      </p:pic>
      <p:sp>
        <p:nvSpPr>
          <p:cNvPr id="6" name="Google Shape;484;p20"/>
          <p:cNvSpPr txBox="1">
            <a:spLocks/>
          </p:cNvSpPr>
          <p:nvPr/>
        </p:nvSpPr>
        <p:spPr>
          <a:xfrm>
            <a:off x="825105" y="942451"/>
            <a:ext cx="10767805" cy="496242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>
              <a:lnSpc>
                <a:spcPct val="150000"/>
              </a:lnSpc>
              <a:buClr>
                <a:srgbClr val="DC4243"/>
              </a:buClr>
              <a:buFont typeface="Wingdings" panose="05000000000000000000" pitchFamily="2" charset="2"/>
              <a:buChar char="ü"/>
            </a:pPr>
            <a:r>
              <a:rPr lang="ru-RU" sz="3000" b="1" dirty="0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Пусть греет огонь наших сердец! </a:t>
            </a:r>
            <a:r>
              <a:rPr lang="ru-RU" sz="3000" b="1" dirty="0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(г. Кировск)</a:t>
            </a:r>
          </a:p>
          <a:p>
            <a:pPr marL="342900" indent="-342900">
              <a:lnSpc>
                <a:spcPct val="150000"/>
              </a:lnSpc>
              <a:buClr>
                <a:srgbClr val="DC4243"/>
              </a:buClr>
              <a:buFont typeface="Wingdings" panose="05000000000000000000" pitchFamily="2" charset="2"/>
              <a:buChar char="ü"/>
            </a:pPr>
            <a:r>
              <a:rPr lang="ru-RU" sz="3000" b="1" dirty="0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Помощь без границ </a:t>
            </a:r>
            <a:br>
              <a:rPr lang="ru-RU" sz="3000" b="1" dirty="0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000" b="1" dirty="0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3000" b="1" dirty="0" err="1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Новоайдарский</a:t>
            </a:r>
            <a:r>
              <a:rPr lang="ru-RU" sz="3000" b="1" dirty="0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район, </a:t>
            </a:r>
            <a:r>
              <a:rPr lang="ru-RU" sz="3000" b="1" dirty="0" err="1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п.г.т</a:t>
            </a:r>
            <a:r>
              <a:rPr lang="ru-RU" sz="3000" b="1" dirty="0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000" b="1" dirty="0" err="1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Новоайдар</a:t>
            </a:r>
            <a:r>
              <a:rPr lang="ru-RU" sz="3000" b="1" dirty="0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342900" indent="-342900">
              <a:lnSpc>
                <a:spcPct val="150000"/>
              </a:lnSpc>
              <a:buClr>
                <a:srgbClr val="DC4243"/>
              </a:buClr>
              <a:buFont typeface="Wingdings" panose="05000000000000000000" pitchFamily="2" charset="2"/>
              <a:buChar char="ü"/>
            </a:pPr>
            <a:r>
              <a:rPr lang="ru-RU" sz="3000" b="1" dirty="0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Гражданский спецназ </a:t>
            </a:r>
            <a:r>
              <a:rPr lang="ru-RU" sz="3000" b="1" dirty="0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(г. Енакиево)</a:t>
            </a:r>
          </a:p>
          <a:p>
            <a:pPr marL="342900" indent="-342900">
              <a:lnSpc>
                <a:spcPct val="150000"/>
              </a:lnSpc>
              <a:buClr>
                <a:srgbClr val="DC4243"/>
              </a:buClr>
              <a:buFont typeface="Wingdings" panose="05000000000000000000" pitchFamily="2" charset="2"/>
              <a:buChar char="ü"/>
            </a:pPr>
            <a:r>
              <a:rPr lang="ru-RU" sz="3000" b="1" dirty="0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ногу со временем </a:t>
            </a:r>
            <a:r>
              <a:rPr lang="ru-RU" sz="3000" b="1" dirty="0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3000" b="1" dirty="0" err="1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Першотравневый</a:t>
            </a:r>
            <a:r>
              <a:rPr lang="ru-RU" sz="3000" b="1" dirty="0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район)</a:t>
            </a:r>
          </a:p>
        </p:txBody>
      </p:sp>
    </p:spTree>
    <p:extLst>
      <p:ext uri="{BB962C8B-B14F-4D97-AF65-F5344CB8AC3E}">
        <p14:creationId xmlns:p14="http://schemas.microsoft.com/office/powerpoint/2010/main" val="30237148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196"/>
            <a:ext cx="12165400" cy="6758940"/>
          </a:xfrm>
          <a:prstGeom prst="rect">
            <a:avLst/>
          </a:prstGeom>
        </p:spPr>
      </p:pic>
      <p:sp>
        <p:nvSpPr>
          <p:cNvPr id="6" name="Google Shape;484;p20"/>
          <p:cNvSpPr txBox="1">
            <a:spLocks/>
          </p:cNvSpPr>
          <p:nvPr/>
        </p:nvSpPr>
        <p:spPr>
          <a:xfrm>
            <a:off x="898678" y="942451"/>
            <a:ext cx="10836323" cy="496242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6000" b="1" dirty="0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Номинация </a:t>
            </a:r>
          </a:p>
          <a:p>
            <a:pPr algn="ctr"/>
            <a:r>
              <a:rPr lang="ru-RU" sz="6000" b="1" dirty="0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«Экология»</a:t>
            </a:r>
          </a:p>
        </p:txBody>
      </p:sp>
    </p:spTree>
    <p:extLst>
      <p:ext uri="{BB962C8B-B14F-4D97-AF65-F5344CB8AC3E}">
        <p14:creationId xmlns:p14="http://schemas.microsoft.com/office/powerpoint/2010/main" val="4253631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196"/>
            <a:ext cx="12165400" cy="6758940"/>
          </a:xfrm>
          <a:prstGeom prst="rect">
            <a:avLst/>
          </a:prstGeom>
        </p:spPr>
      </p:pic>
      <p:sp>
        <p:nvSpPr>
          <p:cNvPr id="6" name="Google Shape;484;p20"/>
          <p:cNvSpPr txBox="1">
            <a:spLocks/>
          </p:cNvSpPr>
          <p:nvPr/>
        </p:nvSpPr>
        <p:spPr>
          <a:xfrm>
            <a:off x="1025999" y="2419111"/>
            <a:ext cx="10108848" cy="273162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400" b="1" dirty="0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Поддержка проектных идей граждан (инициативных групп, активистов, благополучателей), вовлеченных </a:t>
            </a:r>
            <a:br>
              <a:rPr lang="ru-RU" sz="3400" b="1" dirty="0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400" b="1" dirty="0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деятельность некоммерческих организаций на территории новых регионов России.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824900" y="1364140"/>
            <a:ext cx="10515600" cy="938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000" b="1" dirty="0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 КОНКУРСА:</a:t>
            </a:r>
          </a:p>
        </p:txBody>
      </p:sp>
    </p:spTree>
    <p:extLst>
      <p:ext uri="{BB962C8B-B14F-4D97-AF65-F5344CB8AC3E}">
        <p14:creationId xmlns:p14="http://schemas.microsoft.com/office/powerpoint/2010/main" val="28686619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196"/>
            <a:ext cx="12165400" cy="6758940"/>
          </a:xfrm>
          <a:prstGeom prst="rect">
            <a:avLst/>
          </a:prstGeom>
        </p:spPr>
      </p:pic>
      <p:sp>
        <p:nvSpPr>
          <p:cNvPr id="6" name="Google Shape;484;p20"/>
          <p:cNvSpPr txBox="1">
            <a:spLocks/>
          </p:cNvSpPr>
          <p:nvPr/>
        </p:nvSpPr>
        <p:spPr>
          <a:xfrm>
            <a:off x="825105" y="942451"/>
            <a:ext cx="10767805" cy="496242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>
              <a:lnSpc>
                <a:spcPct val="120000"/>
              </a:lnSpc>
              <a:buClr>
                <a:srgbClr val="DC4243"/>
              </a:buClr>
              <a:buFont typeface="Wingdings" panose="05000000000000000000" pitchFamily="2" charset="2"/>
              <a:buChar char="ü"/>
            </a:pPr>
            <a:r>
              <a:rPr lang="ru-RU" sz="3000" b="1" dirty="0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ЭКО пикник </a:t>
            </a:r>
            <a:r>
              <a:rPr lang="ru-RU" sz="3000" b="1" dirty="0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(г. Енакиево, п. </a:t>
            </a:r>
            <a:r>
              <a:rPr lang="ru-RU" sz="3000" b="1" dirty="0" err="1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Нехотеевка</a:t>
            </a:r>
            <a:r>
              <a:rPr lang="ru-RU" sz="3000" b="1" dirty="0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342900" indent="-342900">
              <a:lnSpc>
                <a:spcPct val="120000"/>
              </a:lnSpc>
              <a:buClr>
                <a:srgbClr val="DC4243"/>
              </a:buClr>
              <a:buFont typeface="Wingdings" panose="05000000000000000000" pitchFamily="2" charset="2"/>
              <a:buChar char="ü"/>
            </a:pPr>
            <a:r>
              <a:rPr lang="ru-RU" sz="3000" b="1" dirty="0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Создание экологически-ориентированного образовательного пространства ОО	</a:t>
            </a:r>
            <a:r>
              <a:rPr lang="ru-RU" sz="3000" b="1" dirty="0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(г. Шахтерск)</a:t>
            </a:r>
          </a:p>
          <a:p>
            <a:pPr marL="342900" indent="-342900">
              <a:lnSpc>
                <a:spcPct val="120000"/>
              </a:lnSpc>
              <a:buClr>
                <a:srgbClr val="DC4243"/>
              </a:buClr>
              <a:buFont typeface="Wingdings" panose="05000000000000000000" pitchFamily="2" charset="2"/>
              <a:buChar char="ü"/>
            </a:pPr>
            <a:r>
              <a:rPr lang="ru-RU" sz="3000" b="1" dirty="0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Эко в массы </a:t>
            </a:r>
            <a:r>
              <a:rPr lang="ru-RU" sz="3000" b="1" dirty="0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3000" b="1" dirty="0" err="1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Новопсковский</a:t>
            </a:r>
            <a:r>
              <a:rPr lang="ru-RU" sz="3000" b="1" dirty="0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район, село </a:t>
            </a:r>
            <a:r>
              <a:rPr lang="ru-RU" sz="3000" b="1" dirty="0" err="1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Закотное</a:t>
            </a:r>
            <a:r>
              <a:rPr lang="ru-RU" sz="3000" b="1" dirty="0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342900" indent="-342900">
              <a:lnSpc>
                <a:spcPct val="120000"/>
              </a:lnSpc>
              <a:buClr>
                <a:srgbClr val="DC4243"/>
              </a:buClr>
              <a:buFont typeface="Wingdings" panose="05000000000000000000" pitchFamily="2" charset="2"/>
              <a:buChar char="ü"/>
            </a:pPr>
            <a:r>
              <a:rPr lang="ru-RU" sz="3000" b="1" dirty="0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Зеленый </a:t>
            </a:r>
            <a:r>
              <a:rPr lang="ru-RU" sz="3000" b="1" dirty="0" err="1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Суходольск</a:t>
            </a:r>
            <a:r>
              <a:rPr lang="ru-RU" sz="3000" b="1" dirty="0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(г. </a:t>
            </a:r>
            <a:r>
              <a:rPr lang="ru-RU" sz="3000" b="1" dirty="0" err="1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Суходольск</a:t>
            </a:r>
            <a:r>
              <a:rPr lang="ru-RU" sz="3000" b="1" dirty="0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342900" indent="-342900">
              <a:lnSpc>
                <a:spcPct val="120000"/>
              </a:lnSpc>
              <a:buClr>
                <a:srgbClr val="DC4243"/>
              </a:buClr>
              <a:buFont typeface="Wingdings" panose="05000000000000000000" pitchFamily="2" charset="2"/>
              <a:buChar char="ü"/>
            </a:pPr>
            <a:r>
              <a:rPr lang="ru-RU" sz="3000" b="1" dirty="0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Экологический проект «Чистый уголок» </a:t>
            </a:r>
            <a:r>
              <a:rPr lang="ru-RU" sz="3000" b="1" dirty="0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(г. Рубежное)</a:t>
            </a:r>
          </a:p>
        </p:txBody>
      </p:sp>
    </p:spTree>
    <p:extLst>
      <p:ext uri="{BB962C8B-B14F-4D97-AF65-F5344CB8AC3E}">
        <p14:creationId xmlns:p14="http://schemas.microsoft.com/office/powerpoint/2010/main" val="147965508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196"/>
            <a:ext cx="12165400" cy="6758940"/>
          </a:xfrm>
          <a:prstGeom prst="rect">
            <a:avLst/>
          </a:prstGeom>
        </p:spPr>
      </p:pic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E4172CEE-C66D-4CE8-BA0B-2B8B9420AAEA}"/>
              </a:ext>
            </a:extLst>
          </p:cNvPr>
          <p:cNvSpPr txBox="1">
            <a:spLocks/>
          </p:cNvSpPr>
          <p:nvPr/>
        </p:nvSpPr>
        <p:spPr>
          <a:xfrm>
            <a:off x="802988" y="2283082"/>
            <a:ext cx="10289754" cy="286502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i="1" dirty="0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Человек, одержимый новой идеей, успокоится, только осуществив её.</a:t>
            </a:r>
          </a:p>
          <a:p>
            <a:endParaRPr lang="ru-RU" sz="4000" b="1" i="1" dirty="0">
              <a:solidFill>
                <a:srgbClr val="AD32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4000" b="1" i="1" dirty="0">
              <a:solidFill>
                <a:srgbClr val="AD32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ru-RU" sz="4000" b="1" i="1" dirty="0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Марк Твен</a:t>
            </a:r>
          </a:p>
        </p:txBody>
      </p:sp>
    </p:spTree>
    <p:extLst>
      <p:ext uri="{BB962C8B-B14F-4D97-AF65-F5344CB8AC3E}">
        <p14:creationId xmlns:p14="http://schemas.microsoft.com/office/powerpoint/2010/main" val="294349363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" y="177615"/>
            <a:ext cx="11661928" cy="6479217"/>
          </a:xfrm>
          <a:prstGeom prst="rect">
            <a:avLst/>
          </a:prstGeom>
        </p:spPr>
      </p:pic>
      <p:sp>
        <p:nvSpPr>
          <p:cNvPr id="6" name="Google Shape;450;p15"/>
          <p:cNvSpPr txBox="1">
            <a:spLocks/>
          </p:cNvSpPr>
          <p:nvPr/>
        </p:nvSpPr>
        <p:spPr>
          <a:xfrm>
            <a:off x="1671146" y="3727276"/>
            <a:ext cx="9196376" cy="22005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400"/>
              <a:buFont typeface="Arial"/>
              <a:buChar char="●"/>
              <a:defRPr sz="6400" b="1" i="0" u="none" strike="noStrike" cap="none">
                <a:solidFill>
                  <a:schemeClr val="accent1"/>
                </a:solidFill>
                <a:latin typeface="Fjalla One"/>
                <a:ea typeface="Fjalla One"/>
                <a:cs typeface="Fjalla One"/>
                <a:sym typeface="Fjalla One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400"/>
              <a:buFont typeface="Arial"/>
              <a:buChar char="○"/>
              <a:defRPr sz="6400" b="0" i="0" u="none" strike="noStrike" cap="none">
                <a:solidFill>
                  <a:srgbClr val="000000"/>
                </a:solidFill>
                <a:latin typeface="Oxygen"/>
                <a:ea typeface="Oxygen"/>
                <a:cs typeface="Oxygen"/>
                <a:sym typeface="Oxygen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400"/>
              <a:buFont typeface="Arial"/>
              <a:buChar char="■"/>
              <a:defRPr sz="6400" b="0" i="0" u="none" strike="noStrike" cap="none">
                <a:solidFill>
                  <a:srgbClr val="000000"/>
                </a:solidFill>
                <a:latin typeface="Oxygen"/>
                <a:ea typeface="Oxygen"/>
                <a:cs typeface="Oxygen"/>
                <a:sym typeface="Oxygen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400"/>
              <a:buFont typeface="Arial"/>
              <a:buChar char="●"/>
              <a:defRPr sz="6400" b="0" i="0" u="none" strike="noStrike" cap="none">
                <a:solidFill>
                  <a:srgbClr val="000000"/>
                </a:solidFill>
                <a:latin typeface="Oxygen"/>
                <a:ea typeface="Oxygen"/>
                <a:cs typeface="Oxygen"/>
                <a:sym typeface="Oxygen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400"/>
              <a:buFont typeface="Arial"/>
              <a:buChar char="○"/>
              <a:defRPr sz="6400" b="0" i="0" u="none" strike="noStrike" cap="none">
                <a:solidFill>
                  <a:srgbClr val="000000"/>
                </a:solidFill>
                <a:latin typeface="Oxygen"/>
                <a:ea typeface="Oxygen"/>
                <a:cs typeface="Oxygen"/>
                <a:sym typeface="Oxygen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400"/>
              <a:buFont typeface="Arial"/>
              <a:buChar char="■"/>
              <a:defRPr sz="6400" b="0" i="0" u="none" strike="noStrike" cap="none">
                <a:solidFill>
                  <a:srgbClr val="000000"/>
                </a:solidFill>
                <a:latin typeface="Oxygen"/>
                <a:ea typeface="Oxygen"/>
                <a:cs typeface="Oxygen"/>
                <a:sym typeface="Oxygen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400"/>
              <a:buFont typeface="Arial"/>
              <a:buChar char="●"/>
              <a:defRPr sz="6400" b="0" i="0" u="none" strike="noStrike" cap="none">
                <a:solidFill>
                  <a:srgbClr val="000000"/>
                </a:solidFill>
                <a:latin typeface="Oxygen"/>
                <a:ea typeface="Oxygen"/>
                <a:cs typeface="Oxygen"/>
                <a:sym typeface="Oxygen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400"/>
              <a:buFont typeface="Arial"/>
              <a:buChar char="○"/>
              <a:defRPr sz="6400" b="0" i="0" u="none" strike="noStrike" cap="none">
                <a:solidFill>
                  <a:srgbClr val="000000"/>
                </a:solidFill>
                <a:latin typeface="Oxygen"/>
                <a:ea typeface="Oxygen"/>
                <a:cs typeface="Oxygen"/>
                <a:sym typeface="Oxygen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400"/>
              <a:buFont typeface="Arial"/>
              <a:buChar char="■"/>
              <a:defRPr sz="6400" b="0" i="0" u="none" strike="noStrike" cap="none">
                <a:solidFill>
                  <a:srgbClr val="000000"/>
                </a:solidFill>
                <a:latin typeface="Oxygen"/>
                <a:ea typeface="Oxygen"/>
                <a:cs typeface="Oxygen"/>
                <a:sym typeface="Oxygen"/>
              </a:defRPr>
            </a:lvl9pPr>
          </a:lstStyle>
          <a:p>
            <a:pPr algn="ctr">
              <a:buNone/>
            </a:pPr>
            <a:r>
              <a:rPr lang="ru-RU" sz="5000" kern="0" dirty="0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Ярмарка проектов </a:t>
            </a:r>
          </a:p>
          <a:p>
            <a:pPr algn="ctr">
              <a:buNone/>
            </a:pPr>
            <a:r>
              <a:rPr lang="ru-RU" sz="5000" kern="0" dirty="0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активного сообщества Донбасса</a:t>
            </a:r>
          </a:p>
        </p:txBody>
      </p:sp>
    </p:spTree>
    <p:extLst>
      <p:ext uri="{BB962C8B-B14F-4D97-AF65-F5344CB8AC3E}">
        <p14:creationId xmlns:p14="http://schemas.microsoft.com/office/powerpoint/2010/main" val="1625801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196"/>
            <a:ext cx="12165400" cy="675894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458225" y="1076004"/>
            <a:ext cx="763369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b="1" dirty="0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ПРОЕКТНЫХ ИНИЦИАТИВ ПОСТУПИЛО НА КОНКУРС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39850" y="875950"/>
            <a:ext cx="14157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>
                <a:solidFill>
                  <a:srgbClr val="DC4243"/>
                </a:solidFill>
                <a:latin typeface="Arial Black" panose="020B0A04020102020204" pitchFamily="34" charset="0"/>
              </a:rPr>
              <a:t>139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3" t="699" r="873" b="7761"/>
          <a:stretch/>
        </p:blipFill>
        <p:spPr>
          <a:xfrm>
            <a:off x="2355622" y="2138591"/>
            <a:ext cx="6956009" cy="413582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47736" y="1712695"/>
            <a:ext cx="971477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b="1" dirty="0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312 граждан </a:t>
            </a:r>
            <a:r>
              <a:rPr lang="ru-RU" sz="2200" dirty="0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приняли участие в конкурсе в составе инициативных групп</a:t>
            </a:r>
          </a:p>
        </p:txBody>
      </p:sp>
    </p:spTree>
    <p:extLst>
      <p:ext uri="{BB962C8B-B14F-4D97-AF65-F5344CB8AC3E}">
        <p14:creationId xmlns:p14="http://schemas.microsoft.com/office/powerpoint/2010/main" val="39797261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196"/>
            <a:ext cx="12165400" cy="675894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8179" y="1790222"/>
            <a:ext cx="9710226" cy="461815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07583" y="1013138"/>
            <a:ext cx="98008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Заявки поступили по всем 6 направлениям конкурса</a:t>
            </a:r>
          </a:p>
        </p:txBody>
      </p:sp>
    </p:spTree>
    <p:extLst>
      <p:ext uri="{BB962C8B-B14F-4D97-AF65-F5344CB8AC3E}">
        <p14:creationId xmlns:p14="http://schemas.microsoft.com/office/powerpoint/2010/main" val="9910881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196"/>
            <a:ext cx="12165400" cy="675894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12" t="5612" r="14822" b="13265"/>
          <a:stretch/>
        </p:blipFill>
        <p:spPr>
          <a:xfrm>
            <a:off x="1896456" y="1049455"/>
            <a:ext cx="1587524" cy="149358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927869" y="1248180"/>
            <a:ext cx="80943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Участие в конкурсе проектных инициатив </a:t>
            </a:r>
          </a:p>
          <a:p>
            <a:r>
              <a:rPr lang="ru-RU" sz="3200" b="1" dirty="0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Луганской Народной Республики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909297" y="2544743"/>
            <a:ext cx="82696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94 заявки из 8 городов и 13 малых (районных) населённых пунктов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626" y="2883797"/>
            <a:ext cx="11419773" cy="3974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1493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196"/>
            <a:ext cx="12165400" cy="675894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02" y="2389463"/>
            <a:ext cx="10058400" cy="371039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568" y="922559"/>
            <a:ext cx="1714831" cy="146690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305165" y="922559"/>
            <a:ext cx="80943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Участие в конкурсе проектных инициатив </a:t>
            </a:r>
          </a:p>
          <a:p>
            <a:r>
              <a:rPr lang="ru-RU" sz="3200" b="1" dirty="0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Донецкой Народной Республики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026535" y="1989353"/>
            <a:ext cx="81269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 заявки из 6 городов и 4 малых (районных) населённых пунктов </a:t>
            </a:r>
          </a:p>
        </p:txBody>
      </p:sp>
    </p:spTree>
    <p:extLst>
      <p:ext uri="{BB962C8B-B14F-4D97-AF65-F5344CB8AC3E}">
        <p14:creationId xmlns:p14="http://schemas.microsoft.com/office/powerpoint/2010/main" val="16565258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196"/>
            <a:ext cx="12165400" cy="675894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826" y="1098106"/>
            <a:ext cx="2270316" cy="151354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026535" y="1048436"/>
            <a:ext cx="80943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Участие в конкурсе проектных инициатив </a:t>
            </a:r>
          </a:p>
          <a:p>
            <a:r>
              <a:rPr lang="ru-RU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Запорожской области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67183" y="3221123"/>
            <a:ext cx="86528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заявки </a:t>
            </a:r>
            <a:r>
              <a:rPr lang="ru-RU" sz="3200" dirty="0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г. Мелитополь по направлениям: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67183" y="4186261"/>
            <a:ext cx="8359422" cy="1118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Образование, воспитание и духовно-нравственное просвещение</a:t>
            </a:r>
          </a:p>
          <a:p>
            <a:pPr marL="285750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Экология</a:t>
            </a:r>
          </a:p>
          <a:p>
            <a:pPr marL="285750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 территорий</a:t>
            </a:r>
          </a:p>
        </p:txBody>
      </p:sp>
    </p:spTree>
    <p:extLst>
      <p:ext uri="{BB962C8B-B14F-4D97-AF65-F5344CB8AC3E}">
        <p14:creationId xmlns:p14="http://schemas.microsoft.com/office/powerpoint/2010/main" val="40248275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196"/>
            <a:ext cx="12165400" cy="675894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74951" y="1033066"/>
            <a:ext cx="108926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</a:t>
            </a:r>
            <a:r>
              <a:rPr lang="ru-RU" sz="3000" b="1" dirty="0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эксперта провели </a:t>
            </a:r>
            <a:r>
              <a:rPr lang="ru-RU" sz="3000" b="1" dirty="0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164</a:t>
            </a:r>
            <a:r>
              <a:rPr lang="ru-RU" sz="3000" b="1" dirty="0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независимых экспертизы </a:t>
            </a:r>
          </a:p>
          <a:p>
            <a:r>
              <a:rPr lang="ru-RU" sz="2400" b="1" dirty="0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поступивших на конкурс заявок по 4 критериям оценки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43352" y="2383621"/>
            <a:ext cx="861596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 </a:t>
            </a:r>
            <a:r>
              <a:rPr lang="ru-RU" sz="3200" b="1" dirty="0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экспертов </a:t>
            </a:r>
            <a:r>
              <a:rPr lang="ru-RU" sz="2400" dirty="0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Донецкой и Луганской народных республик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069795" y="3527680"/>
            <a:ext cx="656307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i="1" dirty="0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Прошли обучение в рамках проекта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i="1" dirty="0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Каждый эксперт провел оценку от 6 до 14 заявок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59098" y="4422685"/>
            <a:ext cx="96400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r>
              <a:rPr lang="ru-RU" sz="3200" b="1" dirty="0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экспертов </a:t>
            </a:r>
            <a:r>
              <a:rPr lang="ru-RU" sz="2400" dirty="0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других территорий Российской Федерации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240622" y="5611746"/>
            <a:ext cx="556921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i="1" dirty="0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Каждый эксперт провел оценку </a:t>
            </a:r>
            <a:r>
              <a:rPr lang="ru-RU" sz="2000" i="1" dirty="0">
                <a:solidFill>
                  <a:srgbClr val="DC4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</a:t>
            </a:r>
            <a:r>
              <a:rPr lang="ru-RU" sz="2000" i="1" dirty="0">
                <a:solidFill>
                  <a:srgbClr val="048A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заявок</a:t>
            </a:r>
          </a:p>
        </p:txBody>
      </p:sp>
    </p:spTree>
    <p:extLst>
      <p:ext uri="{BB962C8B-B14F-4D97-AF65-F5344CB8AC3E}">
        <p14:creationId xmlns:p14="http://schemas.microsoft.com/office/powerpoint/2010/main" val="252057916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836</Words>
  <Application>Microsoft Office PowerPoint</Application>
  <PresentationFormat>Широкоэкранный</PresentationFormat>
  <Paragraphs>104</Paragraphs>
  <Slides>32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8" baseType="lpstr">
      <vt:lpstr>Arial</vt:lpstr>
      <vt:lpstr>Arial Black</vt:lpstr>
      <vt:lpstr>Calibri</vt:lpstr>
      <vt:lpstr>Calibri Light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79624462626</dc:creator>
  <cp:lastModifiedBy>Светлана Еремина</cp:lastModifiedBy>
  <cp:revision>36</cp:revision>
  <dcterms:created xsi:type="dcterms:W3CDTF">2023-06-20T19:11:46Z</dcterms:created>
  <dcterms:modified xsi:type="dcterms:W3CDTF">2023-07-01T08:34:27Z</dcterms:modified>
</cp:coreProperties>
</file>