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59" r:id="rId6"/>
    <p:sldId id="260" r:id="rId7"/>
    <p:sldId id="264" r:id="rId8"/>
    <p:sldId id="265" r:id="rId9"/>
    <p:sldId id="266" r:id="rId10"/>
    <p:sldId id="267" r:id="rId11"/>
    <p:sldId id="268" r:id="rId12"/>
    <p:sldId id="270" r:id="rId13"/>
    <p:sldId id="272" r:id="rId14"/>
  </p:sldIdLst>
  <p:sldSz cx="12192000" cy="6858000"/>
  <p:notesSz cx="6800850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86C9893A-7BC4-4370-857E-B2E58CC1FE53}">
          <p14:sldIdLst>
            <p14:sldId id="256"/>
            <p14:sldId id="257"/>
          </p14:sldIdLst>
        </p14:section>
        <p14:section name="Раздел без заголовка" id="{33C9EB24-BABA-4C08-820D-37A5B40359FC}">
          <p14:sldIdLst>
            <p14:sldId id="258"/>
            <p14:sldId id="263"/>
            <p14:sldId id="259"/>
            <p14:sldId id="260"/>
            <p14:sldId id="264"/>
          </p14:sldIdLst>
        </p14:section>
        <p14:section name="Раздел без заголовка" id="{825C867C-7C5A-454B-A833-DE65CFC850C1}">
          <p14:sldIdLst>
            <p14:sldId id="265"/>
            <p14:sldId id="266"/>
            <p14:sldId id="267"/>
            <p14:sldId id="268"/>
            <p14:sldId id="270"/>
          </p14:sldIdLst>
        </p14:section>
        <p14:section name="Раздел без заголовка" id="{3CEE08B6-710D-48B1-9A11-9FD1A052AB08}">
          <p14:sldIdLst>
            <p14:sldId id="272"/>
          </p14:sldIdLst>
        </p14:section>
        <p14:section name="Раздел без заголовка" id="{B93D94DB-3AA0-4D38-9E13-09274F6C4E03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 autoAdjust="0"/>
  </p:normalViewPr>
  <p:slideViewPr>
    <p:cSldViewPr snapToGrid="0">
      <p:cViewPr varScale="1">
        <p:scale>
          <a:sx n="87" d="100"/>
          <a:sy n="87" d="100"/>
        </p:scale>
        <p:origin x="48" y="67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5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2400" b="0" i="0" u="none" strike="noStrike" kern="1200" spc="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График распределения</a:t>
            </a:r>
            <a:r>
              <a:rPr lang="ru-RU" sz="2400" baseline="0" dirty="0" smtClean="0">
                <a:solidFill>
                  <a:schemeClr val="accent1">
                    <a:lumMod val="50000"/>
                  </a:schemeClr>
                </a:solidFill>
              </a:rPr>
              <a:t> путёвок с 2013 по 2016</a:t>
            </a: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4.3810415466359387E-2"/>
          <c:y val="0.12345131406271584"/>
          <c:w val="0.94715616086607057"/>
          <c:h val="0.66686610719712669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2.7100271002710039E-2"/>
                  <c:y val="-5.48245614035088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1.0201007269379286E-2"/>
                  <c:y val="-6.3048232176230887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500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7.9042457091237604E-3"/>
                  <c:y val="-6.0307017543859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2012 год</c:v>
                </c:pt>
                <c:pt idx="1">
                  <c:v>2013 год</c:v>
                </c:pt>
                <c:pt idx="2">
                  <c:v>2014 год</c:v>
                </c:pt>
                <c:pt idx="3">
                  <c:v>2015 год</c:v>
                </c:pt>
                <c:pt idx="4">
                  <c:v>2016 год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0</c:v>
                </c:pt>
                <c:pt idx="1">
                  <c:v>400</c:v>
                </c:pt>
                <c:pt idx="2">
                  <c:v>450</c:v>
                </c:pt>
                <c:pt idx="3">
                  <c:v>530</c:v>
                </c:pt>
                <c:pt idx="4">
                  <c:v>580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Лист1!$A$2:$A$6</c:f>
              <c:strCache>
                <c:ptCount val="5"/>
                <c:pt idx="0">
                  <c:v>2012 год</c:v>
                </c:pt>
                <c:pt idx="1">
                  <c:v>2013 год</c:v>
                </c:pt>
                <c:pt idx="2">
                  <c:v>2014 год</c:v>
                </c:pt>
                <c:pt idx="3">
                  <c:v>2015 год</c:v>
                </c:pt>
                <c:pt idx="4">
                  <c:v>2016 год</c:v>
                </c:pt>
              </c:strCache>
            </c:strRef>
          </c:cat>
          <c:val>
            <c:numRef>
              <c:f>Лист1!$C$2:$C$6</c:f>
            </c:numRef>
          </c:val>
          <c:smooth val="0"/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Лист1!$A$2:$A$6</c:f>
              <c:strCache>
                <c:ptCount val="5"/>
                <c:pt idx="0">
                  <c:v>2012 год</c:v>
                </c:pt>
                <c:pt idx="1">
                  <c:v>2013 год</c:v>
                </c:pt>
                <c:pt idx="2">
                  <c:v>2014 год</c:v>
                </c:pt>
                <c:pt idx="3">
                  <c:v>2015 год</c:v>
                </c:pt>
                <c:pt idx="4">
                  <c:v>2016 год</c:v>
                </c:pt>
              </c:strCache>
            </c:strRef>
          </c:cat>
          <c:val>
            <c:numRef>
              <c:f>Лист1!$D$2:$D$6</c:f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84771360"/>
        <c:axId val="184771752"/>
      </c:lineChart>
      <c:catAx>
        <c:axId val="1847713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4771752"/>
        <c:crosses val="autoZero"/>
        <c:auto val="1"/>
        <c:lblAlgn val="ctr"/>
        <c:lblOffset val="100"/>
        <c:noMultiLvlLbl val="0"/>
      </c:catAx>
      <c:valAx>
        <c:axId val="1847717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47713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64F484B-AD4F-4D2D-8707-C15F22C7CD0C}" type="doc">
      <dgm:prSet loTypeId="urn:microsoft.com/office/officeart/2005/8/layout/cycle3" loCatId="cycle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790E18D2-9994-42E6-A9C6-B6817C069CD7}">
      <dgm:prSet phldrT="[Текст]"/>
      <dgm:spPr>
        <a:gradFill flip="none" rotWithShape="1">
          <a:gsLst>
            <a:gs pos="0">
              <a:schemeClr val="accent4">
                <a:lumMod val="40000"/>
                <a:lumOff val="60000"/>
              </a:schemeClr>
            </a:gs>
            <a:gs pos="46000">
              <a:schemeClr val="accent4">
                <a:lumMod val="95000"/>
                <a:lumOff val="5000"/>
              </a:schemeClr>
            </a:gs>
            <a:gs pos="100000">
              <a:schemeClr val="accent4">
                <a:lumMod val="60000"/>
              </a:schemeClr>
            </a:gs>
          </a:gsLst>
          <a:path path="circle">
            <a:fillToRect l="50000" t="130000" r="50000" b="-30000"/>
          </a:path>
          <a:tileRect/>
        </a:gradFill>
      </dgm:spPr>
      <dgm:t>
        <a:bodyPr/>
        <a:lstStyle/>
        <a:p>
          <a:r>
            <a:rPr lang="ru-RU" dirty="0" smtClean="0"/>
            <a:t>Май</a:t>
          </a:r>
          <a:endParaRPr lang="ru-RU" dirty="0"/>
        </a:p>
      </dgm:t>
    </dgm:pt>
    <dgm:pt modelId="{0660862E-14FB-4A3D-B3AE-B88DAE54560B}" type="parTrans" cxnId="{1C351A43-6638-4CA7-8824-C8565DA0C41E}">
      <dgm:prSet/>
      <dgm:spPr/>
      <dgm:t>
        <a:bodyPr/>
        <a:lstStyle/>
        <a:p>
          <a:endParaRPr lang="ru-RU"/>
        </a:p>
      </dgm:t>
    </dgm:pt>
    <dgm:pt modelId="{2777CDE0-9DC8-4871-889B-E5F4A62F8B70}" type="sibTrans" cxnId="{1C351A43-6638-4CA7-8824-C8565DA0C41E}">
      <dgm:prSet/>
      <dgm:spPr/>
      <dgm:t>
        <a:bodyPr/>
        <a:lstStyle/>
        <a:p>
          <a:endParaRPr lang="ru-RU"/>
        </a:p>
      </dgm:t>
    </dgm:pt>
    <dgm:pt modelId="{9554E24A-E2D0-4E97-9D13-3AE5A822BB3B}">
      <dgm:prSet phldrT="[Текст]"/>
      <dgm:spPr>
        <a:gradFill flip="none" rotWithShape="0">
          <a:gsLst>
            <a:gs pos="0">
              <a:schemeClr val="accent6">
                <a:lumMod val="89000"/>
              </a:schemeClr>
            </a:gs>
            <a:gs pos="23000">
              <a:schemeClr val="accent6">
                <a:lumMod val="89000"/>
              </a:schemeClr>
            </a:gs>
            <a:gs pos="69000">
              <a:schemeClr val="accent6">
                <a:lumMod val="75000"/>
              </a:schemeClr>
            </a:gs>
            <a:gs pos="97000">
              <a:schemeClr val="accent6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</dgm:spPr>
      <dgm:t>
        <a:bodyPr/>
        <a:lstStyle/>
        <a:p>
          <a:r>
            <a:rPr lang="ru-RU" dirty="0" smtClean="0"/>
            <a:t>Июнь</a:t>
          </a:r>
          <a:endParaRPr lang="ru-RU" dirty="0"/>
        </a:p>
      </dgm:t>
    </dgm:pt>
    <dgm:pt modelId="{76BEF101-CB5E-4E05-9E06-58B571ABA48D}" type="parTrans" cxnId="{1B6CEDB4-4BDD-47CB-B028-C07A5A48133C}">
      <dgm:prSet/>
      <dgm:spPr/>
      <dgm:t>
        <a:bodyPr/>
        <a:lstStyle/>
        <a:p>
          <a:endParaRPr lang="ru-RU"/>
        </a:p>
      </dgm:t>
    </dgm:pt>
    <dgm:pt modelId="{C29BB988-BDC4-438F-B0AF-907C1B9DDAB3}" type="sibTrans" cxnId="{1B6CEDB4-4BDD-47CB-B028-C07A5A48133C}">
      <dgm:prSet/>
      <dgm:spPr/>
      <dgm:t>
        <a:bodyPr/>
        <a:lstStyle/>
        <a:p>
          <a:endParaRPr lang="ru-RU"/>
        </a:p>
      </dgm:t>
    </dgm:pt>
    <dgm:pt modelId="{BFBD0B3F-17D6-4CDB-98AF-8BB1FD067616}">
      <dgm:prSet phldrT="[Текст]"/>
      <dgm:spPr>
        <a:gradFill flip="none" rotWithShape="0">
          <a:gsLst>
            <a:gs pos="0">
              <a:schemeClr val="accent2">
                <a:lumMod val="89000"/>
              </a:schemeClr>
            </a:gs>
            <a:gs pos="23000">
              <a:schemeClr val="accent2">
                <a:lumMod val="89000"/>
              </a:schemeClr>
            </a:gs>
            <a:gs pos="69000">
              <a:schemeClr val="accent2">
                <a:lumMod val="75000"/>
              </a:schemeClr>
            </a:gs>
            <a:gs pos="97000">
              <a:schemeClr val="accent2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</dgm:spPr>
      <dgm:t>
        <a:bodyPr/>
        <a:lstStyle/>
        <a:p>
          <a:r>
            <a:rPr lang="ru-RU" dirty="0" smtClean="0"/>
            <a:t>Ноябрь</a:t>
          </a:r>
          <a:endParaRPr lang="ru-RU" dirty="0"/>
        </a:p>
      </dgm:t>
    </dgm:pt>
    <dgm:pt modelId="{1C936E3B-88F9-497E-8530-D7194F67FB2C}" type="parTrans" cxnId="{FB75E029-A425-4A1E-BE70-2E1EB431E531}">
      <dgm:prSet/>
      <dgm:spPr/>
      <dgm:t>
        <a:bodyPr/>
        <a:lstStyle/>
        <a:p>
          <a:endParaRPr lang="ru-RU"/>
        </a:p>
      </dgm:t>
    </dgm:pt>
    <dgm:pt modelId="{B83C0328-3AD6-4017-B95F-51FDAC920D8A}" type="sibTrans" cxnId="{FB75E029-A425-4A1E-BE70-2E1EB431E531}">
      <dgm:prSet/>
      <dgm:spPr/>
      <dgm:t>
        <a:bodyPr/>
        <a:lstStyle/>
        <a:p>
          <a:endParaRPr lang="ru-RU"/>
        </a:p>
      </dgm:t>
    </dgm:pt>
    <dgm:pt modelId="{E34801E9-521E-49A5-AA12-D1AEB70B8B63}">
      <dgm:prSet phldrT="[Текст]"/>
      <dgm:sp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</dgm:spPr>
      <dgm:t>
        <a:bodyPr/>
        <a:lstStyle/>
        <a:p>
          <a:r>
            <a:rPr lang="ru-RU" dirty="0" smtClean="0"/>
            <a:t>Март</a:t>
          </a:r>
          <a:endParaRPr lang="ru-RU" dirty="0"/>
        </a:p>
      </dgm:t>
    </dgm:pt>
    <dgm:pt modelId="{C7280117-0167-48D1-8F81-390731EA6AED}" type="parTrans" cxnId="{112CFBD1-BCA4-4B6A-88C7-1BE39F939586}">
      <dgm:prSet/>
      <dgm:spPr/>
      <dgm:t>
        <a:bodyPr/>
        <a:lstStyle/>
        <a:p>
          <a:endParaRPr lang="ru-RU"/>
        </a:p>
      </dgm:t>
    </dgm:pt>
    <dgm:pt modelId="{349FA50A-DBAF-45CC-85FB-BA9794AC2F15}" type="sibTrans" cxnId="{112CFBD1-BCA4-4B6A-88C7-1BE39F939586}">
      <dgm:prSet/>
      <dgm:spPr/>
      <dgm:t>
        <a:bodyPr/>
        <a:lstStyle/>
        <a:p>
          <a:endParaRPr lang="ru-RU"/>
        </a:p>
      </dgm:t>
    </dgm:pt>
    <dgm:pt modelId="{FFE1E363-C95F-4818-B522-0D920E8568DE}">
      <dgm:prSet phldrT="[Текст]"/>
      <dgm:spPr/>
      <dgm:t>
        <a:bodyPr/>
        <a:lstStyle/>
        <a:p>
          <a:r>
            <a:rPr lang="ru-RU" dirty="0" smtClean="0"/>
            <a:t>Апрель</a:t>
          </a:r>
          <a:endParaRPr lang="ru-RU" dirty="0"/>
        </a:p>
      </dgm:t>
    </dgm:pt>
    <dgm:pt modelId="{BB8444EF-D67C-43B7-95AC-AAC63CA6A110}" type="parTrans" cxnId="{47D6BEBF-FF9D-456B-A250-18D647C04C1B}">
      <dgm:prSet/>
      <dgm:spPr/>
      <dgm:t>
        <a:bodyPr/>
        <a:lstStyle/>
        <a:p>
          <a:endParaRPr lang="ru-RU"/>
        </a:p>
      </dgm:t>
    </dgm:pt>
    <dgm:pt modelId="{D30C2A32-FA77-4BD9-BA23-2A6C53862C64}" type="sibTrans" cxnId="{47D6BEBF-FF9D-456B-A250-18D647C04C1B}">
      <dgm:prSet/>
      <dgm:spPr/>
      <dgm:t>
        <a:bodyPr/>
        <a:lstStyle/>
        <a:p>
          <a:endParaRPr lang="ru-RU"/>
        </a:p>
      </dgm:t>
    </dgm:pt>
    <dgm:pt modelId="{880FFEEA-B52F-473D-BF8D-746C0B3457DE}">
      <dgm:prSet/>
      <dgm:spPr>
        <a:gradFill flip="none" rotWithShape="0">
          <a:gsLst>
            <a:gs pos="0">
              <a:schemeClr val="accent1">
                <a:lumMod val="89000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</dgm:spPr>
      <dgm:t>
        <a:bodyPr/>
        <a:lstStyle/>
        <a:p>
          <a:r>
            <a:rPr lang="ru-RU" dirty="0" smtClean="0"/>
            <a:t>Февраль</a:t>
          </a:r>
          <a:endParaRPr lang="ru-RU" dirty="0"/>
        </a:p>
      </dgm:t>
    </dgm:pt>
    <dgm:pt modelId="{5D40D16B-4B31-4283-ABE7-8E4EDAD13BB6}" type="parTrans" cxnId="{99E2F801-3361-44E0-B51C-7F6C8E5618BA}">
      <dgm:prSet/>
      <dgm:spPr/>
      <dgm:t>
        <a:bodyPr/>
        <a:lstStyle/>
        <a:p>
          <a:endParaRPr lang="ru-RU"/>
        </a:p>
      </dgm:t>
    </dgm:pt>
    <dgm:pt modelId="{6A74FBA9-E5D4-4C56-BFEE-9AC784D34F4B}" type="sibTrans" cxnId="{99E2F801-3361-44E0-B51C-7F6C8E5618BA}">
      <dgm:prSet/>
      <dgm:spPr/>
      <dgm:t>
        <a:bodyPr/>
        <a:lstStyle/>
        <a:p>
          <a:endParaRPr lang="ru-RU"/>
        </a:p>
      </dgm:t>
    </dgm:pt>
    <dgm:pt modelId="{1EA5884B-96A8-4B8B-9020-6E3550053CB6}">
      <dgm:prSet/>
      <dgm:spPr>
        <a:gradFill flip="none" rotWithShape="0">
          <a:gsLst>
            <a:gs pos="0">
              <a:schemeClr val="accent5">
                <a:lumMod val="89000"/>
              </a:schemeClr>
            </a:gs>
            <a:gs pos="23000">
              <a:schemeClr val="accent5">
                <a:lumMod val="89000"/>
              </a:schemeClr>
            </a:gs>
            <a:gs pos="69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</dgm:spPr>
      <dgm:t>
        <a:bodyPr/>
        <a:lstStyle/>
        <a:p>
          <a:r>
            <a:rPr lang="ru-RU" dirty="0" smtClean="0"/>
            <a:t>Декабрь</a:t>
          </a:r>
          <a:endParaRPr lang="ru-RU" dirty="0"/>
        </a:p>
      </dgm:t>
    </dgm:pt>
    <dgm:pt modelId="{190A17FC-6665-4364-A5A3-D27CDC272254}" type="parTrans" cxnId="{968CF188-E670-446C-81DA-58427D0BEB9E}">
      <dgm:prSet/>
      <dgm:spPr/>
      <dgm:t>
        <a:bodyPr/>
        <a:lstStyle/>
        <a:p>
          <a:endParaRPr lang="ru-RU"/>
        </a:p>
      </dgm:t>
    </dgm:pt>
    <dgm:pt modelId="{9126B0E4-4AD4-4392-8CF2-60F3D971D1EB}" type="sibTrans" cxnId="{968CF188-E670-446C-81DA-58427D0BEB9E}">
      <dgm:prSet/>
      <dgm:spPr/>
      <dgm:t>
        <a:bodyPr/>
        <a:lstStyle/>
        <a:p>
          <a:endParaRPr lang="ru-RU"/>
        </a:p>
      </dgm:t>
    </dgm:pt>
    <dgm:pt modelId="{E02D627A-0490-4293-AE23-722F64B65A73}" type="pres">
      <dgm:prSet presAssocID="{E64F484B-AD4F-4D2D-8707-C15F22C7CD0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1C0838D-C7A8-4B95-9A95-4F223858980E}" type="pres">
      <dgm:prSet presAssocID="{E64F484B-AD4F-4D2D-8707-C15F22C7CD0C}" presName="cycle" presStyleCnt="0"/>
      <dgm:spPr/>
    </dgm:pt>
    <dgm:pt modelId="{0D706A3C-1DA8-4341-973E-D8A202EEE460}" type="pres">
      <dgm:prSet presAssocID="{790E18D2-9994-42E6-A9C6-B6817C069CD7}" presName="nodeFirst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D538EB-2E22-40D3-9B48-BD88402CC444}" type="pres">
      <dgm:prSet presAssocID="{2777CDE0-9DC8-4871-889B-E5F4A62F8B70}" presName="sibTransFirstNode" presStyleLbl="bgShp" presStyleIdx="0" presStyleCnt="1"/>
      <dgm:spPr/>
      <dgm:t>
        <a:bodyPr/>
        <a:lstStyle/>
        <a:p>
          <a:endParaRPr lang="ru-RU"/>
        </a:p>
      </dgm:t>
    </dgm:pt>
    <dgm:pt modelId="{F6EFE595-E5BC-4645-B222-E0B7DFD9E743}" type="pres">
      <dgm:prSet presAssocID="{9554E24A-E2D0-4E97-9D13-3AE5A822BB3B}" presName="nodeFollowingNodes" presStyleLbl="node1" presStyleIdx="1" presStyleCnt="7" custRadScaleRad="100794" custRadScaleInc="180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D8E074-0897-4AE6-A1D0-F0AD5E57C3DD}" type="pres">
      <dgm:prSet presAssocID="{BFBD0B3F-17D6-4CDB-98AF-8BB1FD067616}" presName="nodeFollowingNodes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1311B2-BEFA-4A73-8487-F7933BA113B5}" type="pres">
      <dgm:prSet presAssocID="{1EA5884B-96A8-4B8B-9020-6E3550053CB6}" presName="nodeFollowingNodes" presStyleLbl="node1" presStyleIdx="3" presStyleCnt="7" custRadScaleRad="114655" custRadScaleInc="-331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5382E7-8515-4EF0-A96C-139B41401093}" type="pres">
      <dgm:prSet presAssocID="{880FFEEA-B52F-473D-BF8D-746C0B3457DE}" presName="nodeFollowingNodes" presStyleLbl="node1" presStyleIdx="4" presStyleCnt="7" custScaleX="111143" custRadScaleRad="116262" custRadScaleInc="368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D0DFED-077F-48AF-8C3F-A0E76AF143BA}" type="pres">
      <dgm:prSet presAssocID="{E34801E9-521E-49A5-AA12-D1AEB70B8B63}" presName="nodeFollowingNodes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B72800-FC16-4783-BD82-76487AC50744}" type="pres">
      <dgm:prSet presAssocID="{FFE1E363-C95F-4818-B522-0D920E8568DE}" presName="nodeFollowingNodes" presStyleLbl="node1" presStyleIdx="6" presStyleCnt="7" custRadScaleRad="108465" custRadScaleInc="-262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9E2F801-3361-44E0-B51C-7F6C8E5618BA}" srcId="{E64F484B-AD4F-4D2D-8707-C15F22C7CD0C}" destId="{880FFEEA-B52F-473D-BF8D-746C0B3457DE}" srcOrd="4" destOrd="0" parTransId="{5D40D16B-4B31-4283-ABE7-8E4EDAD13BB6}" sibTransId="{6A74FBA9-E5D4-4C56-BFEE-9AC784D34F4B}"/>
    <dgm:cxn modelId="{968CF188-E670-446C-81DA-58427D0BEB9E}" srcId="{E64F484B-AD4F-4D2D-8707-C15F22C7CD0C}" destId="{1EA5884B-96A8-4B8B-9020-6E3550053CB6}" srcOrd="3" destOrd="0" parTransId="{190A17FC-6665-4364-A5A3-D27CDC272254}" sibTransId="{9126B0E4-4AD4-4392-8CF2-60F3D971D1EB}"/>
    <dgm:cxn modelId="{1C351A43-6638-4CA7-8824-C8565DA0C41E}" srcId="{E64F484B-AD4F-4D2D-8707-C15F22C7CD0C}" destId="{790E18D2-9994-42E6-A9C6-B6817C069CD7}" srcOrd="0" destOrd="0" parTransId="{0660862E-14FB-4A3D-B3AE-B88DAE54560B}" sibTransId="{2777CDE0-9DC8-4871-889B-E5F4A62F8B70}"/>
    <dgm:cxn modelId="{112CFBD1-BCA4-4B6A-88C7-1BE39F939586}" srcId="{E64F484B-AD4F-4D2D-8707-C15F22C7CD0C}" destId="{E34801E9-521E-49A5-AA12-D1AEB70B8B63}" srcOrd="5" destOrd="0" parTransId="{C7280117-0167-48D1-8F81-390731EA6AED}" sibTransId="{349FA50A-DBAF-45CC-85FB-BA9794AC2F15}"/>
    <dgm:cxn modelId="{1B6CEDB4-4BDD-47CB-B028-C07A5A48133C}" srcId="{E64F484B-AD4F-4D2D-8707-C15F22C7CD0C}" destId="{9554E24A-E2D0-4E97-9D13-3AE5A822BB3B}" srcOrd="1" destOrd="0" parTransId="{76BEF101-CB5E-4E05-9E06-58B571ABA48D}" sibTransId="{C29BB988-BDC4-438F-B0AF-907C1B9DDAB3}"/>
    <dgm:cxn modelId="{253DBC32-64A9-4DA8-ABD6-5C5F515C61F9}" type="presOf" srcId="{1EA5884B-96A8-4B8B-9020-6E3550053CB6}" destId="{741311B2-BEFA-4A73-8487-F7933BA113B5}" srcOrd="0" destOrd="0" presId="urn:microsoft.com/office/officeart/2005/8/layout/cycle3"/>
    <dgm:cxn modelId="{CCABC698-78AE-47A7-BB89-D602A88E9207}" type="presOf" srcId="{9554E24A-E2D0-4E97-9D13-3AE5A822BB3B}" destId="{F6EFE595-E5BC-4645-B222-E0B7DFD9E743}" srcOrd="0" destOrd="0" presId="urn:microsoft.com/office/officeart/2005/8/layout/cycle3"/>
    <dgm:cxn modelId="{49D6E112-D042-4E5E-8201-1DB30EFD8936}" type="presOf" srcId="{BFBD0B3F-17D6-4CDB-98AF-8BB1FD067616}" destId="{5FD8E074-0897-4AE6-A1D0-F0AD5E57C3DD}" srcOrd="0" destOrd="0" presId="urn:microsoft.com/office/officeart/2005/8/layout/cycle3"/>
    <dgm:cxn modelId="{47D6BEBF-FF9D-456B-A250-18D647C04C1B}" srcId="{E64F484B-AD4F-4D2D-8707-C15F22C7CD0C}" destId="{FFE1E363-C95F-4818-B522-0D920E8568DE}" srcOrd="6" destOrd="0" parTransId="{BB8444EF-D67C-43B7-95AC-AAC63CA6A110}" sibTransId="{D30C2A32-FA77-4BD9-BA23-2A6C53862C64}"/>
    <dgm:cxn modelId="{4863A55F-3C6B-43BD-8313-6A248A342B83}" type="presOf" srcId="{E34801E9-521E-49A5-AA12-D1AEB70B8B63}" destId="{5FD0DFED-077F-48AF-8C3F-A0E76AF143BA}" srcOrd="0" destOrd="0" presId="urn:microsoft.com/office/officeart/2005/8/layout/cycle3"/>
    <dgm:cxn modelId="{AE9EC9C2-3F52-42DD-A1B5-EB74FD919FC1}" type="presOf" srcId="{FFE1E363-C95F-4818-B522-0D920E8568DE}" destId="{B1B72800-FC16-4783-BD82-76487AC50744}" srcOrd="0" destOrd="0" presId="urn:microsoft.com/office/officeart/2005/8/layout/cycle3"/>
    <dgm:cxn modelId="{52963E1F-938F-40B6-8D88-C464B887AA7F}" type="presOf" srcId="{880FFEEA-B52F-473D-BF8D-746C0B3457DE}" destId="{6C5382E7-8515-4EF0-A96C-139B41401093}" srcOrd="0" destOrd="0" presId="urn:microsoft.com/office/officeart/2005/8/layout/cycle3"/>
    <dgm:cxn modelId="{B23C3A4E-179A-4552-959B-037DCB32FA29}" type="presOf" srcId="{E64F484B-AD4F-4D2D-8707-C15F22C7CD0C}" destId="{E02D627A-0490-4293-AE23-722F64B65A73}" srcOrd="0" destOrd="0" presId="urn:microsoft.com/office/officeart/2005/8/layout/cycle3"/>
    <dgm:cxn modelId="{E41512AB-E8DB-4434-AF07-A5FEF92997EE}" type="presOf" srcId="{790E18D2-9994-42E6-A9C6-B6817C069CD7}" destId="{0D706A3C-1DA8-4341-973E-D8A202EEE460}" srcOrd="0" destOrd="0" presId="urn:microsoft.com/office/officeart/2005/8/layout/cycle3"/>
    <dgm:cxn modelId="{F1274586-1BB6-42E4-AD35-949F4C6E302A}" type="presOf" srcId="{2777CDE0-9DC8-4871-889B-E5F4A62F8B70}" destId="{36D538EB-2E22-40D3-9B48-BD88402CC444}" srcOrd="0" destOrd="0" presId="urn:microsoft.com/office/officeart/2005/8/layout/cycle3"/>
    <dgm:cxn modelId="{FB75E029-A425-4A1E-BE70-2E1EB431E531}" srcId="{E64F484B-AD4F-4D2D-8707-C15F22C7CD0C}" destId="{BFBD0B3F-17D6-4CDB-98AF-8BB1FD067616}" srcOrd="2" destOrd="0" parTransId="{1C936E3B-88F9-497E-8530-D7194F67FB2C}" sibTransId="{B83C0328-3AD6-4017-B95F-51FDAC920D8A}"/>
    <dgm:cxn modelId="{05D16E18-B55C-4FDF-BDEE-CC10815A43B0}" type="presParOf" srcId="{E02D627A-0490-4293-AE23-722F64B65A73}" destId="{A1C0838D-C7A8-4B95-9A95-4F223858980E}" srcOrd="0" destOrd="0" presId="urn:microsoft.com/office/officeart/2005/8/layout/cycle3"/>
    <dgm:cxn modelId="{8BAC3B97-2338-4B46-BFDD-E80B2DAEB51E}" type="presParOf" srcId="{A1C0838D-C7A8-4B95-9A95-4F223858980E}" destId="{0D706A3C-1DA8-4341-973E-D8A202EEE460}" srcOrd="0" destOrd="0" presId="urn:microsoft.com/office/officeart/2005/8/layout/cycle3"/>
    <dgm:cxn modelId="{D74BF119-E324-4BE4-8157-6E44264D246E}" type="presParOf" srcId="{A1C0838D-C7A8-4B95-9A95-4F223858980E}" destId="{36D538EB-2E22-40D3-9B48-BD88402CC444}" srcOrd="1" destOrd="0" presId="urn:microsoft.com/office/officeart/2005/8/layout/cycle3"/>
    <dgm:cxn modelId="{B2E1C37C-DE7E-4808-BCEB-698F106BEACC}" type="presParOf" srcId="{A1C0838D-C7A8-4B95-9A95-4F223858980E}" destId="{F6EFE595-E5BC-4645-B222-E0B7DFD9E743}" srcOrd="2" destOrd="0" presId="urn:microsoft.com/office/officeart/2005/8/layout/cycle3"/>
    <dgm:cxn modelId="{B8B9924A-16A1-47E3-887A-4CE2712A189B}" type="presParOf" srcId="{A1C0838D-C7A8-4B95-9A95-4F223858980E}" destId="{5FD8E074-0897-4AE6-A1D0-F0AD5E57C3DD}" srcOrd="3" destOrd="0" presId="urn:microsoft.com/office/officeart/2005/8/layout/cycle3"/>
    <dgm:cxn modelId="{9C0367B7-DBED-46D4-80E6-F410C4CB425C}" type="presParOf" srcId="{A1C0838D-C7A8-4B95-9A95-4F223858980E}" destId="{741311B2-BEFA-4A73-8487-F7933BA113B5}" srcOrd="4" destOrd="0" presId="urn:microsoft.com/office/officeart/2005/8/layout/cycle3"/>
    <dgm:cxn modelId="{0E0B295E-0145-4C49-BF21-82DEBDA8944D}" type="presParOf" srcId="{A1C0838D-C7A8-4B95-9A95-4F223858980E}" destId="{6C5382E7-8515-4EF0-A96C-139B41401093}" srcOrd="5" destOrd="0" presId="urn:microsoft.com/office/officeart/2005/8/layout/cycle3"/>
    <dgm:cxn modelId="{390122E5-9C37-41F0-B126-517ED719FDA7}" type="presParOf" srcId="{A1C0838D-C7A8-4B95-9A95-4F223858980E}" destId="{5FD0DFED-077F-48AF-8C3F-A0E76AF143BA}" srcOrd="6" destOrd="0" presId="urn:microsoft.com/office/officeart/2005/8/layout/cycle3"/>
    <dgm:cxn modelId="{C5B969DD-1BC4-464B-BCF8-C4D897911057}" type="presParOf" srcId="{A1C0838D-C7A8-4B95-9A95-4F223858980E}" destId="{B1B72800-FC16-4783-BD82-76487AC50744}" srcOrd="7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4050A-2A4E-40DB-97F0-7D2B435FE0AE}" type="datetimeFigureOut">
              <a:rPr lang="ru-RU" smtClean="0"/>
              <a:pPr/>
              <a:t>26.09.2016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55D84-F13E-4940-AFE2-04D75B92AA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2061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4050A-2A4E-40DB-97F0-7D2B435FE0AE}" type="datetimeFigureOut">
              <a:rPr lang="ru-RU" smtClean="0"/>
              <a:pPr/>
              <a:t>26.09.2016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55D84-F13E-4940-AFE2-04D75B92AA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0598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4050A-2A4E-40DB-97F0-7D2B435FE0AE}" type="datetimeFigureOut">
              <a:rPr lang="ru-RU" smtClean="0"/>
              <a:pPr/>
              <a:t>26.09.2016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55D84-F13E-4940-AFE2-04D75B92AA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1299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4050A-2A4E-40DB-97F0-7D2B435FE0AE}" type="datetimeFigureOut">
              <a:rPr lang="ru-RU" smtClean="0"/>
              <a:pPr/>
              <a:t>26.09.2016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55D84-F13E-4940-AFE2-04D75B92AA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4426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4050A-2A4E-40DB-97F0-7D2B435FE0AE}" type="datetimeFigureOut">
              <a:rPr lang="ru-RU" smtClean="0"/>
              <a:pPr/>
              <a:t>26.09.2016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55D84-F13E-4940-AFE2-04D75B92AA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5129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4050A-2A4E-40DB-97F0-7D2B435FE0AE}" type="datetimeFigureOut">
              <a:rPr lang="ru-RU" smtClean="0"/>
              <a:pPr/>
              <a:t>26.09.2016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55D84-F13E-4940-AFE2-04D75B92AA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8843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4050A-2A4E-40DB-97F0-7D2B435FE0AE}" type="datetimeFigureOut">
              <a:rPr lang="ru-RU" smtClean="0"/>
              <a:pPr/>
              <a:t>26.09.2016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55D84-F13E-4940-AFE2-04D75B92AA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78852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4050A-2A4E-40DB-97F0-7D2B435FE0AE}" type="datetimeFigureOut">
              <a:rPr lang="ru-RU" smtClean="0"/>
              <a:pPr/>
              <a:t>26.09.2016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55D84-F13E-4940-AFE2-04D75B92AA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64451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4050A-2A4E-40DB-97F0-7D2B435FE0AE}" type="datetimeFigureOut">
              <a:rPr lang="ru-RU" smtClean="0"/>
              <a:pPr/>
              <a:t>26.09.2016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55D84-F13E-4940-AFE2-04D75B92AA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65639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4050A-2A4E-40DB-97F0-7D2B435FE0AE}" type="datetimeFigureOut">
              <a:rPr lang="ru-RU" smtClean="0"/>
              <a:pPr/>
              <a:t>26.09.2016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55D84-F13E-4940-AFE2-04D75B92AA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98820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4050A-2A4E-40DB-97F0-7D2B435FE0AE}" type="datetimeFigureOut">
              <a:rPr lang="ru-RU" smtClean="0"/>
              <a:pPr/>
              <a:t>26.09.2016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55D84-F13E-4940-AFE2-04D75B92AA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3526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34050A-2A4E-40DB-97F0-7D2B435FE0AE}" type="datetimeFigureOut">
              <a:rPr lang="ru-RU" smtClean="0"/>
              <a:pPr/>
              <a:t>26.09.2016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755D84-F13E-4940-AFE2-04D75B92AA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7238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6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873"/>
          <a:stretch/>
        </p:blipFill>
        <p:spPr>
          <a:xfrm>
            <a:off x="1" y="2661261"/>
            <a:ext cx="12192000" cy="407364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3352" y="181586"/>
            <a:ext cx="11214338" cy="2387600"/>
          </a:xfrm>
        </p:spPr>
        <p:txBody>
          <a:bodyPr>
            <a:normAutofit/>
          </a:bodyPr>
          <a:lstStyle/>
          <a:p>
            <a:r>
              <a:rPr lang="ru-RU" sz="4400" dirty="0" smtClean="0">
                <a:solidFill>
                  <a:schemeClr val="accent5">
                    <a:lumMod val="50000"/>
                  </a:schemeClr>
                </a:solidFill>
              </a:rPr>
              <a:t>Программа                                                            социальной поддержки населения</a:t>
            </a:r>
            <a:endParaRPr lang="ru-RU" sz="4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06669" y="2661261"/>
            <a:ext cx="11210191" cy="1655762"/>
          </a:xfrm>
        </p:spPr>
        <p:txBody>
          <a:bodyPr>
            <a:normAutofit/>
          </a:bodyPr>
          <a:lstStyle/>
          <a:p>
            <a:r>
              <a:rPr lang="ru-RU" sz="4800" dirty="0" smtClean="0">
                <a:solidFill>
                  <a:srgbClr val="002060"/>
                </a:solidFill>
              </a:rPr>
              <a:t>«Приморью – достойную жизнь»</a:t>
            </a:r>
            <a:endParaRPr lang="ru-RU" sz="4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3604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Программа</a:t>
            </a:r>
            <a:r>
              <a:rPr lang="ru-RU" sz="4800" dirty="0" smtClean="0">
                <a:latin typeface="+mn-lt"/>
              </a:rPr>
              <a:t> </a:t>
            </a:r>
            <a:r>
              <a:rPr lang="ru-RU" sz="4800" dirty="0" smtClean="0">
                <a:solidFill>
                  <a:srgbClr val="FF0000"/>
                </a:solidFill>
                <a:latin typeface="+mn-lt"/>
              </a:rPr>
              <a:t>«Мой дворик»</a:t>
            </a:r>
            <a:endParaRPr lang="ru-RU" sz="48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95120"/>
            <a:ext cx="11079480" cy="4988560"/>
          </a:xfrm>
        </p:spPr>
        <p:txBody>
          <a:bodyPr/>
          <a:lstStyle/>
          <a:p>
            <a:r>
              <a:rPr lang="ru-RU" dirty="0" smtClean="0"/>
              <a:t>Программа установки новых детских и спортивных площадок, которые устанавливаются там, где это действительно нужно. Жители могут прислать консолидированное решение и принять участие в программе.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30" b="29786"/>
          <a:stretch/>
        </p:blipFill>
        <p:spPr>
          <a:xfrm>
            <a:off x="680720" y="3180080"/>
            <a:ext cx="10566400" cy="324104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9" t="8474" r="3723" b="3173"/>
          <a:stretch/>
        </p:blipFill>
        <p:spPr>
          <a:xfrm>
            <a:off x="172719" y="4022884"/>
            <a:ext cx="1767607" cy="23982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9" t="8474" r="3723" b="3173"/>
          <a:stretch/>
        </p:blipFill>
        <p:spPr>
          <a:xfrm>
            <a:off x="10377170" y="3865880"/>
            <a:ext cx="1739900" cy="2555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822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l="12234" t="23070" r="25429" b="14681"/>
          <a:stretch/>
        </p:blipFill>
        <p:spPr>
          <a:xfrm>
            <a:off x="0" y="0"/>
            <a:ext cx="12192000" cy="6848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406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254000"/>
            <a:ext cx="4372292" cy="1666240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chemeClr val="accent5">
                    <a:lumMod val="75000"/>
                  </a:schemeClr>
                </a:solidFill>
              </a:rPr>
              <a:t>Покровский парк</a:t>
            </a:r>
            <a:endParaRPr lang="ru-RU" sz="48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6320" y="102453"/>
            <a:ext cx="5598160" cy="3148964"/>
          </a:xfrm>
        </p:spPr>
      </p:pic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839788" y="2057399"/>
            <a:ext cx="4931092" cy="4472939"/>
          </a:xfrm>
          <a:ln>
            <a:solidFill>
              <a:srgbClr val="002060"/>
            </a:solidFill>
          </a:ln>
        </p:spPr>
        <p:txBody>
          <a:bodyPr>
            <a:normAutofit/>
          </a:bodyPr>
          <a:lstStyle/>
          <a:p>
            <a:r>
              <a:rPr lang="ru-RU" sz="2000" dirty="0" smtClean="0"/>
              <a:t>Детская площадка на территории Покровского парка включает современное игровое оборудование</a:t>
            </a:r>
            <a:r>
              <a:rPr lang="en-US" sz="2000" dirty="0" smtClean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/>
              <a:t>Игровой комплекс «Солнышко»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/>
              <a:t>Балансир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/>
              <a:t>Качели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/>
              <a:t>Игровые счеты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/>
              <a:t>Песочницу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/>
              <a:t>Спортивные элементы</a:t>
            </a:r>
          </a:p>
          <a:p>
            <a:r>
              <a:rPr lang="ru-RU" sz="2000" dirty="0" smtClean="0"/>
              <a:t> Для детей был устроен настоящий праздник-открытие с раздачей сладостей и мороженого.</a:t>
            </a:r>
            <a:endParaRPr lang="ru-RU" sz="2000" dirty="0"/>
          </a:p>
          <a:p>
            <a:endParaRPr lang="ru-RU" sz="20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4947" y="3332456"/>
            <a:ext cx="4804093" cy="3197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533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dirty="0" smtClean="0">
                <a:solidFill>
                  <a:srgbClr val="002060"/>
                </a:solidFill>
              </a:rPr>
              <a:t>Благодарим за внимание!</a:t>
            </a:r>
            <a:endParaRPr lang="ru-RU" sz="6000" dirty="0">
              <a:solidFill>
                <a:srgbClr val="002060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498" y="2028825"/>
            <a:ext cx="12054502" cy="4351338"/>
          </a:xfrm>
        </p:spPr>
      </p:pic>
    </p:spTree>
    <p:extLst>
      <p:ext uri="{BB962C8B-B14F-4D97-AF65-F5344CB8AC3E}">
        <p14:creationId xmlns:p14="http://schemas.microsoft.com/office/powerpoint/2010/main" val="3024045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Ежегодная программа</a:t>
            </a:r>
            <a:r>
              <a:rPr lang="ru-RU" b="1" dirty="0" smtClean="0"/>
              <a:t> </a:t>
            </a:r>
            <a:r>
              <a:rPr lang="ru-RU" b="1" dirty="0" smtClean="0">
                <a:solidFill>
                  <a:srgbClr val="FF0000"/>
                </a:solidFill>
              </a:rPr>
              <a:t>«Здоровье»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9332" y="1519707"/>
            <a:ext cx="11626200" cy="4993236"/>
          </a:xfrm>
        </p:spPr>
        <p:txBody>
          <a:bodyPr/>
          <a:lstStyle/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Бесплатное санаторно-курортное лечение в санатории </a:t>
            </a:r>
            <a:r>
              <a:rPr lang="ru-RU" dirty="0" smtClean="0">
                <a:solidFill>
                  <a:srgbClr val="7030A0"/>
                </a:solidFill>
              </a:rPr>
              <a:t>«Амурский залив»   </a:t>
            </a:r>
          </a:p>
          <a:p>
            <a:pPr marL="0" indent="0" algn="ctr">
              <a:buNone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Участники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: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2" y="2556652"/>
            <a:ext cx="3357113" cy="251783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6098" y="2556652"/>
            <a:ext cx="3357113" cy="251783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8155" y="2556652"/>
            <a:ext cx="3786220" cy="251783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29805" y="5279469"/>
            <a:ext cx="25361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1. Врачи</a:t>
            </a:r>
            <a:endParaRPr lang="ru-RU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3632997" y="5279469"/>
            <a:ext cx="49260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2. Учителя и воспитатели</a:t>
            </a:r>
            <a:endParaRPr lang="ru-RU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7448155" y="5217914"/>
            <a:ext cx="39508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3. </a:t>
            </a:r>
            <a:r>
              <a:rPr lang="ru-RU" sz="2800" dirty="0" smtClean="0"/>
              <a:t>Работники культуры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951158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535"/>
            <a:ext cx="5357004" cy="6945741"/>
          </a:xfrm>
        </p:spPr>
      </p:pic>
      <p:sp>
        <p:nvSpPr>
          <p:cNvPr id="5" name="Овал 4"/>
          <p:cNvSpPr/>
          <p:nvPr/>
        </p:nvSpPr>
        <p:spPr>
          <a:xfrm>
            <a:off x="3278038" y="2013465"/>
            <a:ext cx="257642" cy="252215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634700" y="4208640"/>
            <a:ext cx="3592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6</a:t>
            </a:r>
          </a:p>
        </p:txBody>
      </p:sp>
      <p:sp>
        <p:nvSpPr>
          <p:cNvPr id="8" name="Овал 7"/>
          <p:cNvSpPr/>
          <p:nvPr/>
        </p:nvSpPr>
        <p:spPr>
          <a:xfrm>
            <a:off x="2195998" y="3196212"/>
            <a:ext cx="257642" cy="252215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3179793" y="3053972"/>
            <a:ext cx="257642" cy="252215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3911217" y="3285250"/>
            <a:ext cx="257642" cy="252215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1990977" y="3563757"/>
            <a:ext cx="257642" cy="252215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2133505" y="3968372"/>
            <a:ext cx="257642" cy="252215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798424" y="3964184"/>
            <a:ext cx="257642" cy="252215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1689245" y="4326372"/>
            <a:ext cx="257642" cy="252215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1979475" y="4421383"/>
            <a:ext cx="257642" cy="252215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2423257" y="4504450"/>
            <a:ext cx="257642" cy="252215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614969" y="4503833"/>
            <a:ext cx="257642" cy="252215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970665" y="4490101"/>
            <a:ext cx="257642" cy="252215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1404286" y="4668795"/>
            <a:ext cx="257642" cy="252215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1724422" y="4797237"/>
            <a:ext cx="257642" cy="252215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3055192" y="4441704"/>
            <a:ext cx="257642" cy="252215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676840" y="4850506"/>
            <a:ext cx="257642" cy="252215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1021800" y="4846316"/>
            <a:ext cx="257642" cy="252215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934482" y="5161278"/>
            <a:ext cx="257642" cy="252215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798424" y="5404502"/>
            <a:ext cx="257642" cy="252215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1540392" y="5571250"/>
            <a:ext cx="257642" cy="252215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2004684" y="5642370"/>
            <a:ext cx="257642" cy="252215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2556679" y="5325621"/>
            <a:ext cx="257642" cy="252215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2849977" y="4846316"/>
            <a:ext cx="257642" cy="252215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683358" y="5855111"/>
            <a:ext cx="257642" cy="252215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TextBox 34"/>
          <p:cNvSpPr txBox="1"/>
          <p:nvPr/>
        </p:nvSpPr>
        <p:spPr>
          <a:xfrm>
            <a:off x="2117498" y="3135867"/>
            <a:ext cx="4314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26</a:t>
            </a:r>
            <a:endParaRPr lang="ru-RU" dirty="0"/>
          </a:p>
        </p:txBody>
      </p:sp>
      <p:sp>
        <p:nvSpPr>
          <p:cNvPr id="36" name="TextBox 35"/>
          <p:cNvSpPr txBox="1"/>
          <p:nvPr/>
        </p:nvSpPr>
        <p:spPr>
          <a:xfrm>
            <a:off x="3163546" y="3002000"/>
            <a:ext cx="3592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3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894731" y="3226691"/>
            <a:ext cx="3592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38" name="TextBox 37"/>
          <p:cNvSpPr txBox="1"/>
          <p:nvPr/>
        </p:nvSpPr>
        <p:spPr>
          <a:xfrm>
            <a:off x="1956855" y="3505199"/>
            <a:ext cx="3592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39" name="TextBox 38"/>
          <p:cNvSpPr txBox="1"/>
          <p:nvPr/>
        </p:nvSpPr>
        <p:spPr>
          <a:xfrm>
            <a:off x="2124878" y="3922374"/>
            <a:ext cx="3592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40" name="TextBox 39"/>
          <p:cNvSpPr txBox="1"/>
          <p:nvPr/>
        </p:nvSpPr>
        <p:spPr>
          <a:xfrm>
            <a:off x="776667" y="3905625"/>
            <a:ext cx="3592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7</a:t>
            </a:r>
            <a:endParaRPr lang="ru-RU" dirty="0"/>
          </a:p>
        </p:txBody>
      </p:sp>
      <p:sp>
        <p:nvSpPr>
          <p:cNvPr id="41" name="TextBox 40"/>
          <p:cNvSpPr txBox="1"/>
          <p:nvPr/>
        </p:nvSpPr>
        <p:spPr>
          <a:xfrm>
            <a:off x="1689436" y="4273172"/>
            <a:ext cx="3592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8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963277" y="4361040"/>
            <a:ext cx="3592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9</a:t>
            </a:r>
            <a:endParaRPr lang="ru-RU" dirty="0"/>
          </a:p>
        </p:txBody>
      </p:sp>
      <p:sp>
        <p:nvSpPr>
          <p:cNvPr id="44" name="TextBox 43"/>
          <p:cNvSpPr txBox="1"/>
          <p:nvPr/>
        </p:nvSpPr>
        <p:spPr>
          <a:xfrm>
            <a:off x="2330282" y="4457838"/>
            <a:ext cx="5149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10</a:t>
            </a:r>
            <a:endParaRPr lang="ru-RU" dirty="0"/>
          </a:p>
        </p:txBody>
      </p:sp>
      <p:sp>
        <p:nvSpPr>
          <p:cNvPr id="45" name="TextBox 44"/>
          <p:cNvSpPr txBox="1"/>
          <p:nvPr/>
        </p:nvSpPr>
        <p:spPr>
          <a:xfrm>
            <a:off x="537043" y="4431543"/>
            <a:ext cx="4280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11</a:t>
            </a:r>
            <a:endParaRPr lang="ru-RU" dirty="0"/>
          </a:p>
        </p:txBody>
      </p:sp>
      <p:sp>
        <p:nvSpPr>
          <p:cNvPr id="46" name="TextBox 45"/>
          <p:cNvSpPr txBox="1"/>
          <p:nvPr/>
        </p:nvSpPr>
        <p:spPr>
          <a:xfrm>
            <a:off x="891494" y="4431542"/>
            <a:ext cx="4302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12</a:t>
            </a:r>
            <a:endParaRPr lang="ru-RU" dirty="0"/>
          </a:p>
        </p:txBody>
      </p:sp>
      <p:sp>
        <p:nvSpPr>
          <p:cNvPr id="47" name="TextBox 46"/>
          <p:cNvSpPr txBox="1"/>
          <p:nvPr/>
        </p:nvSpPr>
        <p:spPr>
          <a:xfrm>
            <a:off x="1308581" y="4616208"/>
            <a:ext cx="4709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13</a:t>
            </a:r>
            <a:endParaRPr lang="ru-RU" dirty="0"/>
          </a:p>
        </p:txBody>
      </p:sp>
      <p:sp>
        <p:nvSpPr>
          <p:cNvPr id="48" name="TextBox 47"/>
          <p:cNvSpPr txBox="1"/>
          <p:nvPr/>
        </p:nvSpPr>
        <p:spPr>
          <a:xfrm>
            <a:off x="1645921" y="4726185"/>
            <a:ext cx="4329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14</a:t>
            </a:r>
            <a:endParaRPr lang="ru-RU" dirty="0"/>
          </a:p>
        </p:txBody>
      </p:sp>
      <p:sp>
        <p:nvSpPr>
          <p:cNvPr id="49" name="TextBox 48"/>
          <p:cNvSpPr txBox="1"/>
          <p:nvPr/>
        </p:nvSpPr>
        <p:spPr>
          <a:xfrm>
            <a:off x="2964852" y="4393306"/>
            <a:ext cx="481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15</a:t>
            </a:r>
            <a:endParaRPr lang="ru-RU" dirty="0"/>
          </a:p>
        </p:txBody>
      </p:sp>
      <p:sp>
        <p:nvSpPr>
          <p:cNvPr id="50" name="TextBox 49"/>
          <p:cNvSpPr txBox="1"/>
          <p:nvPr/>
        </p:nvSpPr>
        <p:spPr>
          <a:xfrm>
            <a:off x="595800" y="4791947"/>
            <a:ext cx="5725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16</a:t>
            </a:r>
            <a:endParaRPr lang="ru-RU" dirty="0"/>
          </a:p>
        </p:txBody>
      </p:sp>
      <p:sp>
        <p:nvSpPr>
          <p:cNvPr id="51" name="TextBox 50"/>
          <p:cNvSpPr txBox="1"/>
          <p:nvPr/>
        </p:nvSpPr>
        <p:spPr>
          <a:xfrm>
            <a:off x="932206" y="4791947"/>
            <a:ext cx="5013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17</a:t>
            </a:r>
            <a:endParaRPr lang="ru-RU" dirty="0"/>
          </a:p>
        </p:txBody>
      </p:sp>
      <p:sp>
        <p:nvSpPr>
          <p:cNvPr id="52" name="TextBox 51"/>
          <p:cNvSpPr txBox="1"/>
          <p:nvPr/>
        </p:nvSpPr>
        <p:spPr>
          <a:xfrm>
            <a:off x="841820" y="5108350"/>
            <a:ext cx="4429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18</a:t>
            </a:r>
            <a:endParaRPr lang="ru-RU" dirty="0"/>
          </a:p>
        </p:txBody>
      </p:sp>
      <p:sp>
        <p:nvSpPr>
          <p:cNvPr id="53" name="TextBox 52"/>
          <p:cNvSpPr txBox="1"/>
          <p:nvPr/>
        </p:nvSpPr>
        <p:spPr>
          <a:xfrm>
            <a:off x="717192" y="5366265"/>
            <a:ext cx="420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19</a:t>
            </a:r>
            <a:endParaRPr lang="ru-RU" dirty="0"/>
          </a:p>
        </p:txBody>
      </p:sp>
      <p:sp>
        <p:nvSpPr>
          <p:cNvPr id="54" name="TextBox 53"/>
          <p:cNvSpPr txBox="1"/>
          <p:nvPr/>
        </p:nvSpPr>
        <p:spPr>
          <a:xfrm>
            <a:off x="1444399" y="5510563"/>
            <a:ext cx="481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20</a:t>
            </a:r>
            <a:endParaRPr lang="ru-RU" dirty="0"/>
          </a:p>
        </p:txBody>
      </p:sp>
      <p:sp>
        <p:nvSpPr>
          <p:cNvPr id="55" name="TextBox 54"/>
          <p:cNvSpPr txBox="1"/>
          <p:nvPr/>
        </p:nvSpPr>
        <p:spPr>
          <a:xfrm>
            <a:off x="1940274" y="5583811"/>
            <a:ext cx="6944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21</a:t>
            </a:r>
            <a:endParaRPr lang="ru-RU" dirty="0"/>
          </a:p>
        </p:txBody>
      </p:sp>
      <p:sp>
        <p:nvSpPr>
          <p:cNvPr id="56" name="TextBox 55"/>
          <p:cNvSpPr txBox="1"/>
          <p:nvPr/>
        </p:nvSpPr>
        <p:spPr>
          <a:xfrm>
            <a:off x="2484503" y="5269434"/>
            <a:ext cx="521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22</a:t>
            </a:r>
            <a:endParaRPr lang="ru-RU" dirty="0"/>
          </a:p>
        </p:txBody>
      </p:sp>
      <p:sp>
        <p:nvSpPr>
          <p:cNvPr id="57" name="TextBox 56"/>
          <p:cNvSpPr txBox="1"/>
          <p:nvPr/>
        </p:nvSpPr>
        <p:spPr>
          <a:xfrm>
            <a:off x="2781457" y="4787757"/>
            <a:ext cx="4912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23</a:t>
            </a:r>
            <a:endParaRPr lang="ru-RU" dirty="0"/>
          </a:p>
        </p:txBody>
      </p:sp>
      <p:sp>
        <p:nvSpPr>
          <p:cNvPr id="58" name="TextBox 57"/>
          <p:cNvSpPr txBox="1"/>
          <p:nvPr/>
        </p:nvSpPr>
        <p:spPr>
          <a:xfrm>
            <a:off x="595800" y="5797172"/>
            <a:ext cx="470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24</a:t>
            </a:r>
            <a:endParaRPr lang="ru-RU" dirty="0"/>
          </a:p>
        </p:txBody>
      </p:sp>
      <p:sp>
        <p:nvSpPr>
          <p:cNvPr id="60" name="TextBox 59"/>
          <p:cNvSpPr txBox="1"/>
          <p:nvPr/>
        </p:nvSpPr>
        <p:spPr>
          <a:xfrm>
            <a:off x="5435600" y="-50799"/>
            <a:ext cx="6096000" cy="7602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Участники программы «Здоровье»</a:t>
            </a:r>
          </a:p>
          <a:p>
            <a:pPr marL="342900" indent="-342900">
              <a:buAutoNum type="arabicPeriod"/>
            </a:pPr>
            <a:r>
              <a:rPr lang="ru-RU" sz="1600" dirty="0" smtClean="0"/>
              <a:t>Владивосток</a:t>
            </a:r>
          </a:p>
          <a:p>
            <a:pPr marL="342900" indent="-342900">
              <a:buAutoNum type="arabicPeriod"/>
            </a:pPr>
            <a:r>
              <a:rPr lang="ru-RU" sz="1600" dirty="0" smtClean="0"/>
              <a:t>Артем</a:t>
            </a:r>
          </a:p>
          <a:p>
            <a:pPr marL="342900" indent="-342900">
              <a:buAutoNum type="arabicPeriod"/>
            </a:pPr>
            <a:r>
              <a:rPr lang="ru-RU" sz="1600" dirty="0" smtClean="0"/>
              <a:t>Красноармейский район</a:t>
            </a:r>
          </a:p>
          <a:p>
            <a:pPr marL="342900" indent="-342900">
              <a:buAutoNum type="arabicPeriod"/>
            </a:pPr>
            <a:r>
              <a:rPr lang="ru-RU" sz="1600" dirty="0" err="1" smtClean="0"/>
              <a:t>Тернейский</a:t>
            </a:r>
            <a:r>
              <a:rPr lang="ru-RU" sz="1600" dirty="0" smtClean="0"/>
              <a:t> район</a:t>
            </a:r>
          </a:p>
          <a:p>
            <a:pPr marL="342900" indent="-342900">
              <a:buAutoNum type="arabicPeriod"/>
            </a:pPr>
            <a:r>
              <a:rPr lang="ru-RU" sz="1600" dirty="0" smtClean="0"/>
              <a:t>Лесозаводск</a:t>
            </a:r>
          </a:p>
          <a:p>
            <a:pPr marL="342900" indent="-342900">
              <a:buAutoNum type="arabicPeriod"/>
            </a:pPr>
            <a:r>
              <a:rPr lang="ru-RU" sz="1600" dirty="0" smtClean="0"/>
              <a:t>Кировский район</a:t>
            </a:r>
          </a:p>
          <a:p>
            <a:pPr marL="342900" indent="-342900">
              <a:buAutoNum type="arabicPeriod"/>
            </a:pPr>
            <a:r>
              <a:rPr lang="ru-RU" sz="1600" dirty="0" err="1" smtClean="0"/>
              <a:t>Ханкайский</a:t>
            </a:r>
            <a:r>
              <a:rPr lang="ru-RU" sz="1600" dirty="0" smtClean="0"/>
              <a:t> район</a:t>
            </a:r>
          </a:p>
          <a:p>
            <a:pPr marL="342900" indent="-342900">
              <a:buAutoNum type="arabicPeriod"/>
            </a:pPr>
            <a:r>
              <a:rPr lang="ru-RU" sz="1600" dirty="0" smtClean="0"/>
              <a:t>Спасск-Дальний и Спасский район</a:t>
            </a:r>
          </a:p>
          <a:p>
            <a:pPr marL="342900" indent="-342900">
              <a:buAutoNum type="arabicPeriod"/>
            </a:pPr>
            <a:r>
              <a:rPr lang="ru-RU" sz="1600" dirty="0" err="1" smtClean="0"/>
              <a:t>Яковлевский</a:t>
            </a:r>
            <a:r>
              <a:rPr lang="ru-RU" sz="1600" dirty="0" smtClean="0"/>
              <a:t> район</a:t>
            </a:r>
          </a:p>
          <a:p>
            <a:pPr marL="342900" indent="-342900">
              <a:buAutoNum type="arabicPeriod"/>
            </a:pPr>
            <a:r>
              <a:rPr lang="ru-RU" sz="1600" dirty="0" err="1" smtClean="0"/>
              <a:t>Чугуевский</a:t>
            </a:r>
            <a:r>
              <a:rPr lang="ru-RU" sz="1600" dirty="0" smtClean="0"/>
              <a:t> район</a:t>
            </a:r>
          </a:p>
          <a:p>
            <a:pPr marL="342900" indent="-342900">
              <a:buAutoNum type="arabicPeriod"/>
            </a:pPr>
            <a:r>
              <a:rPr lang="ru-RU" sz="1600" dirty="0" smtClean="0"/>
              <a:t>Пограничный район</a:t>
            </a:r>
          </a:p>
          <a:p>
            <a:pPr marL="342900" indent="-342900">
              <a:buAutoNum type="arabicPeriod"/>
            </a:pPr>
            <a:r>
              <a:rPr lang="ru-RU" sz="1600" dirty="0" err="1" smtClean="0"/>
              <a:t>Хорольский</a:t>
            </a:r>
            <a:r>
              <a:rPr lang="ru-RU" sz="1600" dirty="0" smtClean="0"/>
              <a:t> район</a:t>
            </a:r>
          </a:p>
          <a:p>
            <a:pPr marL="342900" indent="-342900">
              <a:buAutoNum type="arabicPeriod"/>
            </a:pPr>
            <a:r>
              <a:rPr lang="ru-RU" sz="1600" dirty="0" smtClean="0"/>
              <a:t>Черниговский район</a:t>
            </a:r>
          </a:p>
          <a:p>
            <a:pPr marL="342900" indent="-342900">
              <a:buAutoNum type="arabicPeriod"/>
            </a:pPr>
            <a:r>
              <a:rPr lang="ru-RU" sz="1600" dirty="0" err="1" smtClean="0"/>
              <a:t>Анучинский</a:t>
            </a:r>
            <a:r>
              <a:rPr lang="ru-RU" sz="1600" dirty="0" smtClean="0"/>
              <a:t> район</a:t>
            </a:r>
          </a:p>
          <a:p>
            <a:pPr marL="342900" indent="-342900">
              <a:buAutoNum type="arabicPeriod"/>
            </a:pPr>
            <a:r>
              <a:rPr lang="ru-RU" sz="1600" dirty="0" smtClean="0"/>
              <a:t>Кавалеровский район</a:t>
            </a:r>
          </a:p>
          <a:p>
            <a:pPr marL="342900" indent="-342900">
              <a:buAutoNum type="arabicPeriod"/>
            </a:pPr>
            <a:r>
              <a:rPr lang="ru-RU" sz="1600" dirty="0" smtClean="0"/>
              <a:t>Октябрьский район</a:t>
            </a:r>
          </a:p>
          <a:p>
            <a:pPr marL="342900" indent="-342900">
              <a:buAutoNum type="arabicPeriod"/>
            </a:pPr>
            <a:r>
              <a:rPr lang="ru-RU" sz="1600" dirty="0" smtClean="0"/>
              <a:t>Михайловский район</a:t>
            </a:r>
          </a:p>
          <a:p>
            <a:pPr marL="342900" indent="-342900">
              <a:buAutoNum type="arabicPeriod"/>
            </a:pPr>
            <a:r>
              <a:rPr lang="ru-RU" sz="1600" dirty="0" smtClean="0"/>
              <a:t>Уссурийск</a:t>
            </a:r>
          </a:p>
          <a:p>
            <a:pPr marL="342900" indent="-342900">
              <a:buAutoNum type="arabicPeriod"/>
            </a:pPr>
            <a:r>
              <a:rPr lang="ru-RU" sz="1600" dirty="0" err="1" smtClean="0"/>
              <a:t>Надеждинский</a:t>
            </a:r>
            <a:r>
              <a:rPr lang="ru-RU" sz="1600" dirty="0" smtClean="0"/>
              <a:t> район</a:t>
            </a:r>
          </a:p>
          <a:p>
            <a:pPr marL="342900" indent="-342900">
              <a:buAutoNum type="arabicPeriod"/>
            </a:pPr>
            <a:r>
              <a:rPr lang="ru-RU" sz="1600" dirty="0" err="1" smtClean="0"/>
              <a:t>Шкотовский</a:t>
            </a:r>
            <a:r>
              <a:rPr lang="ru-RU" sz="1600" dirty="0" smtClean="0"/>
              <a:t> район</a:t>
            </a:r>
          </a:p>
          <a:p>
            <a:pPr marL="342900" indent="-342900">
              <a:buAutoNum type="arabicPeriod"/>
            </a:pPr>
            <a:r>
              <a:rPr lang="ru-RU" sz="1600" dirty="0" smtClean="0"/>
              <a:t>Партизанский район</a:t>
            </a:r>
          </a:p>
          <a:p>
            <a:pPr marL="342900" indent="-342900">
              <a:buAutoNum type="arabicPeriod"/>
            </a:pPr>
            <a:r>
              <a:rPr lang="ru-RU" sz="1600" dirty="0" err="1" smtClean="0"/>
              <a:t>Лазовский</a:t>
            </a:r>
            <a:r>
              <a:rPr lang="ru-RU" sz="1600" dirty="0" smtClean="0"/>
              <a:t> район</a:t>
            </a:r>
          </a:p>
          <a:p>
            <a:pPr marL="342900" indent="-342900">
              <a:buAutoNum type="arabicPeriod"/>
            </a:pPr>
            <a:r>
              <a:rPr lang="ru-RU" sz="1600" dirty="0" err="1" smtClean="0"/>
              <a:t>Ольгинский</a:t>
            </a:r>
            <a:r>
              <a:rPr lang="ru-RU" sz="1600" dirty="0" smtClean="0"/>
              <a:t> район</a:t>
            </a:r>
          </a:p>
          <a:p>
            <a:pPr marL="342900" indent="-342900">
              <a:buAutoNum type="arabicPeriod"/>
            </a:pPr>
            <a:r>
              <a:rPr lang="ru-RU" sz="1600" dirty="0" err="1" smtClean="0"/>
              <a:t>Хасанский</a:t>
            </a:r>
            <a:r>
              <a:rPr lang="ru-RU" sz="1600" dirty="0" smtClean="0"/>
              <a:t> район</a:t>
            </a:r>
          </a:p>
          <a:p>
            <a:pPr marL="342900" indent="-342900">
              <a:buFontTx/>
              <a:buAutoNum type="arabicPeriod"/>
            </a:pPr>
            <a:r>
              <a:rPr lang="ru-RU" sz="1600" dirty="0"/>
              <a:t>Пожарский </a:t>
            </a:r>
            <a:r>
              <a:rPr lang="ru-RU" sz="1600" dirty="0" smtClean="0"/>
              <a:t>район</a:t>
            </a:r>
          </a:p>
          <a:p>
            <a:pPr marL="342900" indent="-342900">
              <a:buFontTx/>
              <a:buAutoNum type="arabicPeriod"/>
            </a:pPr>
            <a:r>
              <a:rPr lang="ru-RU" sz="1600" dirty="0"/>
              <a:t>Дальнереченск и </a:t>
            </a:r>
            <a:r>
              <a:rPr lang="ru-RU" sz="1600" dirty="0" err="1"/>
              <a:t>Дальнереченский</a:t>
            </a:r>
            <a:r>
              <a:rPr lang="ru-RU" sz="1600" dirty="0"/>
              <a:t> район</a:t>
            </a:r>
          </a:p>
          <a:p>
            <a:pPr marL="342900" indent="-342900">
              <a:buFontTx/>
              <a:buAutoNum type="arabicPeriod"/>
            </a:pPr>
            <a:endParaRPr lang="ru-RU" sz="1600" dirty="0"/>
          </a:p>
          <a:p>
            <a:pPr marL="342900" indent="-342900">
              <a:buAutoNum type="arabicPeriod"/>
            </a:pPr>
            <a:endParaRPr lang="ru-RU" sz="1600" dirty="0" smtClean="0"/>
          </a:p>
          <a:p>
            <a:pPr marL="342900" indent="-342900">
              <a:buAutoNum type="arabicPeriod"/>
            </a:pPr>
            <a:r>
              <a:rPr lang="ru-RU" sz="1600" dirty="0" smtClean="0"/>
              <a:t>«</a:t>
            </a:r>
            <a:endParaRPr lang="ru-RU" sz="1600" dirty="0"/>
          </a:p>
        </p:txBody>
      </p:sp>
      <p:sp>
        <p:nvSpPr>
          <p:cNvPr id="61" name="Овал 60"/>
          <p:cNvSpPr/>
          <p:nvPr/>
        </p:nvSpPr>
        <p:spPr>
          <a:xfrm>
            <a:off x="1245008" y="5274478"/>
            <a:ext cx="257642" cy="252215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Овал 61"/>
          <p:cNvSpPr/>
          <p:nvPr/>
        </p:nvSpPr>
        <p:spPr>
          <a:xfrm>
            <a:off x="1092562" y="5627680"/>
            <a:ext cx="257642" cy="252215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TextBox 63"/>
          <p:cNvSpPr txBox="1"/>
          <p:nvPr/>
        </p:nvSpPr>
        <p:spPr>
          <a:xfrm>
            <a:off x="3205385" y="1937015"/>
            <a:ext cx="5012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25</a:t>
            </a:r>
            <a:endParaRPr lang="ru-RU" dirty="0"/>
          </a:p>
        </p:txBody>
      </p:sp>
      <p:sp>
        <p:nvSpPr>
          <p:cNvPr id="65" name="TextBox 64"/>
          <p:cNvSpPr txBox="1"/>
          <p:nvPr/>
        </p:nvSpPr>
        <p:spPr>
          <a:xfrm>
            <a:off x="1224665" y="5209676"/>
            <a:ext cx="3592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2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1081969" y="5576077"/>
            <a:ext cx="3592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9578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530" y="106017"/>
            <a:ext cx="721095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Заезды по программе «Здоровье» в санаторий </a:t>
            </a:r>
            <a:r>
              <a:rPr lang="ru-RU" b="1" dirty="0" smtClean="0">
                <a:solidFill>
                  <a:srgbClr val="7030A0"/>
                </a:solidFill>
              </a:rPr>
              <a:t>«Амурский залив»</a:t>
            </a:r>
            <a:endParaRPr lang="ru-RU" b="1" dirty="0">
              <a:solidFill>
                <a:srgbClr val="7030A0"/>
              </a:solidFill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6845721"/>
              </p:ext>
            </p:extLst>
          </p:nvPr>
        </p:nvGraphicFramePr>
        <p:xfrm>
          <a:off x="-238097" y="1683026"/>
          <a:ext cx="7609840" cy="48763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6480" y="4602480"/>
            <a:ext cx="3574203" cy="212074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8237" y="2377439"/>
            <a:ext cx="3530687" cy="213849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6480" y="322395"/>
            <a:ext cx="3485072" cy="196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219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Распределение путевок</a:t>
            </a:r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38530886"/>
              </p:ext>
            </p:extLst>
          </p:nvPr>
        </p:nvGraphicFramePr>
        <p:xfrm>
          <a:off x="294640" y="1341120"/>
          <a:ext cx="11643360" cy="5222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41724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360" y="142241"/>
            <a:ext cx="11978640" cy="74167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/>
              <a:t>Совершаются заезды почетных жителей и общественных организаций.</a:t>
            </a:r>
            <a:endParaRPr lang="ru-RU" sz="3600" b="1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2849" y="2083022"/>
            <a:ext cx="5250951" cy="3769138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" y="2083022"/>
            <a:ext cx="5821029" cy="376913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2229" y="762000"/>
            <a:ext cx="117043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dirty="0" smtClean="0">
                <a:solidFill>
                  <a:srgbClr val="FF0000"/>
                </a:solidFill>
              </a:rPr>
              <a:t>30 почетных жителей  Приморья и 20 членов общественных организаций</a:t>
            </a:r>
            <a:r>
              <a:rPr lang="ru-RU" sz="2400" dirty="0" smtClean="0"/>
              <a:t>, среди них такие крупные как  «Женщины Приморья», «Ассамблея народов Приморья», «Всемирный фонд дикой природы», «Совет многодетных родителей» и т.д.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259080" y="5840773"/>
            <a:ext cx="110947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Задача</a:t>
            </a:r>
            <a:r>
              <a:rPr lang="en-US" sz="2800" b="1" dirty="0" smtClean="0"/>
              <a:t>: </a:t>
            </a:r>
            <a:r>
              <a:rPr lang="ru-RU" sz="2800" b="1" dirty="0" smtClean="0"/>
              <a:t>обсуждение проблем региона, особенностей районов Приморского края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458435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9840" y="54515"/>
            <a:ext cx="2018248" cy="201192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Праздничный отдых на 9 мая!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7040" y="1722256"/>
            <a:ext cx="11297920" cy="17272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b="1" u="sng" dirty="0" smtClean="0">
                <a:solidFill>
                  <a:srgbClr val="FF0000"/>
                </a:solidFill>
              </a:rPr>
              <a:t>Более 200 ветеранов ВОВ </a:t>
            </a:r>
            <a:r>
              <a:rPr lang="ru-RU" dirty="0" smtClean="0"/>
              <a:t>ежегодно встречают праздник Великой Победы в Санатории </a:t>
            </a:r>
            <a:r>
              <a:rPr lang="ru-RU" dirty="0" smtClean="0">
                <a:solidFill>
                  <a:srgbClr val="7030A0"/>
                </a:solidFill>
              </a:rPr>
              <a:t>«Амурский залив». </a:t>
            </a:r>
            <a:r>
              <a:rPr lang="ru-RU" dirty="0" smtClean="0"/>
              <a:t>Этот заезд – благодарность за их великий подвиг. Это ветераны, дети войны, узники, блокадники.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455"/>
          <a:stretch/>
        </p:blipFill>
        <p:spPr>
          <a:xfrm>
            <a:off x="121920" y="3537996"/>
            <a:ext cx="3427920" cy="273766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5524" y="3537996"/>
            <a:ext cx="4103115" cy="273766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0737" y="3594968"/>
            <a:ext cx="4017728" cy="2680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087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0"/>
            <a:ext cx="8950960" cy="843280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chemeClr val="accent5">
                    <a:lumMod val="75000"/>
                  </a:schemeClr>
                </a:solidFill>
              </a:rPr>
              <a:t>Программа </a:t>
            </a:r>
            <a:r>
              <a:rPr lang="ru-RU" sz="4000" b="1" dirty="0">
                <a:solidFill>
                  <a:srgbClr val="FF0000"/>
                </a:solidFill>
              </a:rPr>
              <a:t>«Культурный Владивосток»</a:t>
            </a:r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317" y="888252"/>
            <a:ext cx="4246563" cy="2687538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1121" y="629921"/>
            <a:ext cx="5084762" cy="5873430"/>
          </a:xfrm>
        </p:spPr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endParaRPr lang="ru-RU" sz="2800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Программу возродили с 2015-го года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направлена на то, чтобы люди смогли посмотреть спектакли совершенно бесплатно</a:t>
            </a:r>
            <a:endParaRPr lang="ru-RU" sz="2800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Действует совместно с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Приморским Академическим театром     им. Максима Горького </a:t>
            </a:r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в частности с Ефимом Семеновичем </a:t>
            </a:r>
            <a:r>
              <a:rPr lang="ru-RU" sz="28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Звеняцким</a:t>
            </a:r>
            <a:endParaRPr lang="ru-RU" sz="2800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8917" y="2749336"/>
            <a:ext cx="4070966" cy="271621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1003" y="4444044"/>
            <a:ext cx="3110842" cy="2075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80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21080" y="-314144"/>
            <a:ext cx="10515600" cy="1325563"/>
          </a:xfrm>
        </p:spPr>
        <p:txBody>
          <a:bodyPr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Программа </a:t>
            </a:r>
            <a:r>
              <a:rPr lang="ru-RU" b="1" dirty="0">
                <a:solidFill>
                  <a:srgbClr val="FF0000"/>
                </a:solidFill>
              </a:rPr>
              <a:t>«Культурный Владивосток»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13680" y="625314"/>
            <a:ext cx="6654800" cy="5892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декабря состоялся спектакль « </a:t>
            </a:r>
            <a:r>
              <a:rPr lang="ru-RU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Финист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ясный сокол».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Приняли участие такие детские учреждения как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Детские дома Владивостока, Артема,               с. </a:t>
            </a:r>
            <a:r>
              <a:rPr lang="ru-RU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Волно-Надеждинское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Коррекционные школы разных типов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Благотворительный фонд «Мама»</a:t>
            </a:r>
            <a:endParaRPr lang="en-US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Благотворительный фонд «Дети Приморья»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«Парус Надежды»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Детский клуб «Патриот Родины»</a:t>
            </a:r>
            <a:endParaRPr lang="ru-RU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20" y="625314"/>
            <a:ext cx="4856480" cy="323765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20" y="3862968"/>
            <a:ext cx="4856480" cy="2852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858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975</TotalTime>
  <Words>422</Words>
  <Application>Microsoft Office PowerPoint</Application>
  <PresentationFormat>Широкоэкранный</PresentationFormat>
  <Paragraphs>107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Wingdings</vt:lpstr>
      <vt:lpstr>Тема Office</vt:lpstr>
      <vt:lpstr>Программа                                                            социальной поддержки населения</vt:lpstr>
      <vt:lpstr>Ежегодная программа «Здоровье»</vt:lpstr>
      <vt:lpstr>Презентация PowerPoint</vt:lpstr>
      <vt:lpstr>Заезды по программе «Здоровье» в санаторий «Амурский залив»</vt:lpstr>
      <vt:lpstr>Распределение путевок</vt:lpstr>
      <vt:lpstr>Совершаются заезды почетных жителей и общественных организаций.</vt:lpstr>
      <vt:lpstr>Праздничный отдых на 9 мая!</vt:lpstr>
      <vt:lpstr>Программа «Культурный Владивосток»</vt:lpstr>
      <vt:lpstr>Программа «Культурный Владивосток»</vt:lpstr>
      <vt:lpstr>Программа «Мой дворик»</vt:lpstr>
      <vt:lpstr>Презентация PowerPoint</vt:lpstr>
      <vt:lpstr>Покровский парк</vt:lpstr>
      <vt:lpstr>Благодарим за внимание!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Программа                                                            социальной поддержки населения</dc:title>
  <dc:creator>user9-3</dc:creator>
  <cp:lastModifiedBy>Inna</cp:lastModifiedBy>
  <cp:revision>48</cp:revision>
  <cp:lastPrinted>2016-07-13T05:28:11Z</cp:lastPrinted>
  <dcterms:created xsi:type="dcterms:W3CDTF">2015-12-10T04:25:17Z</dcterms:created>
  <dcterms:modified xsi:type="dcterms:W3CDTF">2016-09-26T11:34:22Z</dcterms:modified>
</cp:coreProperties>
</file>