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4" r:id="rId4"/>
    <p:sldId id="265" r:id="rId5"/>
    <p:sldId id="266" r:id="rId6"/>
    <p:sldId id="267" r:id="rId7"/>
    <p:sldId id="268" r:id="rId8"/>
    <p:sldId id="271" r:id="rId9"/>
    <p:sldId id="277" r:id="rId10"/>
    <p:sldId id="275" r:id="rId11"/>
    <p:sldId id="278" r:id="rId12"/>
    <p:sldId id="279" r:id="rId13"/>
    <p:sldId id="280" r:id="rId14"/>
    <p:sldId id="281" r:id="rId15"/>
    <p:sldId id="282" r:id="rId16"/>
  </p:sldIdLst>
  <p:sldSz cx="5854700" cy="3295650"/>
  <p:notesSz cx="5854700" cy="32956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E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76" d="100"/>
          <a:sy n="176" d="100"/>
        </p:scale>
        <p:origin x="756" y="1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536825" cy="165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316288" y="0"/>
            <a:ext cx="2536825" cy="165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46A685-96C1-44F3-85EA-11F75963906B}" type="datetimeFigureOut">
              <a:rPr lang="ru-RU" smtClean="0"/>
              <a:pPr/>
              <a:t>05.02.2018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0388" y="247650"/>
            <a:ext cx="2193925" cy="1235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85788" y="1565275"/>
            <a:ext cx="4683125" cy="14827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130550"/>
            <a:ext cx="2536825" cy="165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316288" y="3130550"/>
            <a:ext cx="2536825" cy="165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BD23AF-8773-43DB-B16F-9A099748F0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936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537521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245631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181113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309576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93782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58021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67399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03590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2074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7648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632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83923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487485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83007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9102" y="1021651"/>
            <a:ext cx="4976495" cy="6920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78205" y="1845564"/>
            <a:ext cx="4098289" cy="823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1043" y="830707"/>
            <a:ext cx="2288540" cy="2131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080130" y="827659"/>
            <a:ext cx="2293620" cy="2149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215384" y="3064954"/>
            <a:ext cx="1346581" cy="276999"/>
          </a:xfrm>
          <a:ln/>
        </p:spPr>
        <p:txBody>
          <a:bodyPr/>
          <a:lstStyle>
            <a:lvl1pPr>
              <a:defRPr/>
            </a:lvl1pPr>
          </a:lstStyle>
          <a:p>
            <a:fld id="{549C3880-1703-42C7-A101-E6E9A402F8C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047846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5850635" cy="329336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9019" y="117769"/>
            <a:ext cx="5496661" cy="631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7315" y="687774"/>
            <a:ext cx="5640069" cy="1539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90598" y="3064954"/>
            <a:ext cx="1873503" cy="164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92735" y="3064954"/>
            <a:ext cx="1346581" cy="164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215384" y="3064954"/>
            <a:ext cx="1346581" cy="164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4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6.png"/><Relationship Id="rId9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5850890" cy="3291840"/>
          </a:xfrm>
          <a:custGeom>
            <a:avLst/>
            <a:gdLst/>
            <a:ahLst/>
            <a:cxnLst/>
            <a:rect l="l" t="t" r="r" b="b"/>
            <a:pathLst>
              <a:path w="5850890" h="3291840">
                <a:moveTo>
                  <a:pt x="0" y="3291840"/>
                </a:moveTo>
                <a:lnTo>
                  <a:pt x="5850635" y="3291840"/>
                </a:lnTo>
                <a:lnTo>
                  <a:pt x="5850635" y="0"/>
                </a:lnTo>
                <a:lnTo>
                  <a:pt x="0" y="0"/>
                </a:lnTo>
                <a:lnTo>
                  <a:pt x="0" y="3291840"/>
                </a:lnTo>
              </a:path>
            </a:pathLst>
          </a:custGeom>
          <a:solidFill>
            <a:srgbClr val="1CBA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152245" y="1505982"/>
            <a:ext cx="1857375" cy="584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Пра</a:t>
            </a:r>
            <a:r>
              <a:rPr sz="2000" b="1" spc="-20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000" b="1" spc="-2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славная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иниц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000" b="1" spc="-3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000" b="1" spc="-20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1600200"/>
            <a:ext cx="97790" cy="396240"/>
          </a:xfrm>
          <a:custGeom>
            <a:avLst/>
            <a:gdLst/>
            <a:ahLst/>
            <a:cxnLst/>
            <a:rect l="l" t="t" r="r" b="b"/>
            <a:pathLst>
              <a:path w="97790" h="396239">
                <a:moveTo>
                  <a:pt x="0" y="396239"/>
                </a:moveTo>
                <a:lnTo>
                  <a:pt x="97535" y="396239"/>
                </a:lnTo>
                <a:lnTo>
                  <a:pt x="97535" y="0"/>
                </a:lnTo>
                <a:lnTo>
                  <a:pt x="0" y="0"/>
                </a:lnTo>
                <a:lnTo>
                  <a:pt x="0" y="396239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83051" y="1600200"/>
            <a:ext cx="2767965" cy="396240"/>
          </a:xfrm>
          <a:custGeom>
            <a:avLst/>
            <a:gdLst/>
            <a:ahLst/>
            <a:cxnLst/>
            <a:rect l="l" t="t" r="r" b="b"/>
            <a:pathLst>
              <a:path w="2767965" h="396239">
                <a:moveTo>
                  <a:pt x="0" y="396239"/>
                </a:moveTo>
                <a:lnTo>
                  <a:pt x="2767583" y="396239"/>
                </a:lnTo>
                <a:lnTo>
                  <a:pt x="2767583" y="0"/>
                </a:lnTo>
                <a:lnTo>
                  <a:pt x="0" y="0"/>
                </a:lnTo>
                <a:lnTo>
                  <a:pt x="0" y="3962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4884" y="1117092"/>
            <a:ext cx="918972" cy="11338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40791" y="1143000"/>
            <a:ext cx="812292" cy="10271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147186" y="1685091"/>
            <a:ext cx="263017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1CBAB4"/>
                </a:solidFill>
                <a:latin typeface="Arial"/>
                <a:cs typeface="Arial"/>
              </a:rPr>
              <a:t>Г</a:t>
            </a:r>
            <a:r>
              <a:rPr sz="1800" b="1" spc="-160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800" b="1" spc="-55" dirty="0">
                <a:solidFill>
                  <a:srgbClr val="1CBAB4"/>
                </a:solidFill>
                <a:latin typeface="Arial"/>
                <a:cs typeface="Arial"/>
              </a:rPr>
              <a:t>А</a:t>
            </a:r>
            <a:r>
              <a:rPr sz="1800" b="1" dirty="0">
                <a:solidFill>
                  <a:srgbClr val="1CBAB4"/>
                </a:solidFill>
                <a:latin typeface="Arial"/>
                <a:cs typeface="Arial"/>
              </a:rPr>
              <a:t>Н</a:t>
            </a:r>
            <a:r>
              <a:rPr sz="1800" b="1" spc="-50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800" b="1" dirty="0">
                <a:solidFill>
                  <a:srgbClr val="1CBAB4"/>
                </a:solidFill>
                <a:latin typeface="Arial"/>
                <a:cs typeface="Arial"/>
              </a:rPr>
              <a:t>ОВЫЙ</a:t>
            </a:r>
            <a:r>
              <a:rPr sz="1800" b="1" spc="60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CBAB4"/>
                </a:solidFill>
                <a:latin typeface="Arial"/>
                <a:cs typeface="Arial"/>
              </a:rPr>
              <a:t>КОН</a:t>
            </a:r>
            <a:r>
              <a:rPr sz="1800" b="1" spc="50" dirty="0">
                <a:solidFill>
                  <a:srgbClr val="1CBAB4"/>
                </a:solidFill>
                <a:latin typeface="Arial"/>
                <a:cs typeface="Arial"/>
              </a:rPr>
              <a:t>К</a:t>
            </a:r>
            <a:r>
              <a:rPr sz="1800" b="1" dirty="0">
                <a:solidFill>
                  <a:srgbClr val="1CBAB4"/>
                </a:solidFill>
                <a:latin typeface="Arial"/>
                <a:cs typeface="Arial"/>
              </a:rPr>
              <a:t>У</a:t>
            </a:r>
            <a:r>
              <a:rPr sz="1800" b="1" spc="-55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800" b="1" dirty="0">
                <a:solidFill>
                  <a:srgbClr val="1CBAB4"/>
                </a:solidFill>
                <a:latin typeface="Arial"/>
                <a:cs typeface="Arial"/>
              </a:rPr>
              <a:t>С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07264"/>
            <a:ext cx="102235" cy="398145"/>
          </a:xfrm>
          <a:custGeom>
            <a:avLst/>
            <a:gdLst/>
            <a:ahLst/>
            <a:cxnLst/>
            <a:rect l="l" t="t" r="r" b="b"/>
            <a:pathLst>
              <a:path w="102235" h="398145">
                <a:moveTo>
                  <a:pt x="0" y="397763"/>
                </a:moveTo>
                <a:lnTo>
                  <a:pt x="102107" y="397763"/>
                </a:lnTo>
                <a:lnTo>
                  <a:pt x="102107" y="0"/>
                </a:lnTo>
                <a:lnTo>
                  <a:pt x="0" y="0"/>
                </a:lnTo>
                <a:lnTo>
                  <a:pt x="0" y="397763"/>
                </a:lnTo>
                <a:close/>
              </a:path>
            </a:pathLst>
          </a:custGeom>
          <a:solidFill>
            <a:srgbClr val="1CBAB4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9936" y="2823972"/>
            <a:ext cx="5339080" cy="1905"/>
          </a:xfrm>
          <a:custGeom>
            <a:avLst/>
            <a:gdLst/>
            <a:ahLst/>
            <a:cxnLst/>
            <a:rect l="l" t="t" r="r" b="b"/>
            <a:pathLst>
              <a:path w="5339080" h="1905">
                <a:moveTo>
                  <a:pt x="0" y="0"/>
                </a:moveTo>
                <a:lnTo>
                  <a:pt x="5338572" y="1524"/>
                </a:lnTo>
              </a:path>
            </a:pathLst>
          </a:custGeom>
          <a:ln w="9144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41976" y="2997708"/>
            <a:ext cx="103632" cy="123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5437632" y="2997708"/>
            <a:ext cx="102108" cy="123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310895" y="2979420"/>
            <a:ext cx="192024" cy="1432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5552" y="2892552"/>
            <a:ext cx="460247" cy="34137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171145" y="268288"/>
            <a:ext cx="5496661" cy="323098"/>
          </a:xfrm>
          <a:prstGeom prst="rect">
            <a:avLst/>
          </a:prstGeom>
        </p:spPr>
        <p:txBody>
          <a:bodyPr vert="horz" wrap="square" lIns="0" tIns="78673" rIns="0" bIns="0" rtlCol="0">
            <a:spAutoFit/>
          </a:bodyPr>
          <a:lstStyle/>
          <a:p>
            <a:pPr marL="190500">
              <a:lnSpc>
                <a:spcPts val="1905"/>
              </a:lnSpc>
            </a:pPr>
            <a:r>
              <a:rPr lang="ru-RU" sz="1600" b="1" spc="-15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lang="ru-RU" sz="1600" b="1" spc="-15" dirty="0" smtClean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89864" y="606376"/>
            <a:ext cx="212280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000" u="sng" spc="-25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000" u="sng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endParaRPr sz="10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98093" y="2931620"/>
            <a:ext cx="1619250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200" b="1" spc="-30" dirty="0">
                <a:solidFill>
                  <a:srgbClr val="1CBAB4"/>
                </a:solidFill>
                <a:latin typeface="Arial"/>
                <a:cs typeface="Arial"/>
              </a:rPr>
              <a:t>С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r>
              <a:rPr sz="1200" b="1" spc="-105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200" b="1" spc="-40" dirty="0">
                <a:solidFill>
                  <a:srgbClr val="1CBAB4"/>
                </a:solidFill>
                <a:latin typeface="Arial"/>
                <a:cs typeface="Arial"/>
              </a:rPr>
              <a:t>А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БОТ</a:t>
            </a:r>
            <a:r>
              <a:rPr sz="1200" b="1" spc="-5" dirty="0">
                <a:solidFill>
                  <a:srgbClr val="1CBAB4"/>
                </a:solidFill>
                <a:latin typeface="Arial"/>
                <a:cs typeface="Arial"/>
              </a:rPr>
              <a:t>Н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ИЧЕ</a:t>
            </a:r>
            <a:r>
              <a:rPr sz="1200" b="1" spc="-30" dirty="0">
                <a:solidFill>
                  <a:srgbClr val="1CBAB4"/>
                </a:solidFill>
                <a:latin typeface="Arial"/>
                <a:cs typeface="Arial"/>
              </a:rPr>
              <a:t>С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200" b="1" spc="-30" dirty="0">
                <a:solidFill>
                  <a:srgbClr val="1CBAB4"/>
                </a:solidFill>
                <a:latin typeface="Arial"/>
                <a:cs typeface="Arial"/>
              </a:rPr>
              <a:t>В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endParaRPr sz="1200">
              <a:solidFill>
                <a:prstClr val="black"/>
              </a:solidFill>
              <a:latin typeface="Arial"/>
              <a:cs typeface="Arial"/>
            </a:endParaRPr>
          </a:p>
          <a:p>
            <a:pPr marL="12700">
              <a:spcBef>
                <a:spcPts val="25"/>
              </a:spcBef>
            </a:pP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Р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еа</a:t>
            </a: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л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ьная</a:t>
            </a:r>
            <a:r>
              <a:rPr sz="6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под</a:t>
            </a: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д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ер</a:t>
            </a:r>
            <a:r>
              <a:rPr sz="600" spc="-10" dirty="0">
                <a:solidFill>
                  <a:srgbClr val="585858"/>
                </a:solidFill>
                <a:latin typeface="Arial"/>
                <a:cs typeface="Arial"/>
              </a:rPr>
              <a:t>ж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ка добрых </a:t>
            </a: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д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ел</a:t>
            </a:r>
            <a:endParaRPr sz="60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90800" y="267214"/>
            <a:ext cx="3003550" cy="1477328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273050" indent="-273050">
              <a:defRPr/>
            </a:pPr>
            <a:r>
              <a:rPr lang="ru-RU" sz="1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10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одна</a:t>
            </a:r>
          </a:p>
          <a:p>
            <a:pPr marL="273050" indent="-273050">
              <a:defRPr/>
            </a:pPr>
            <a:r>
              <a:rPr lang="ru-RU" sz="10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Достижима</a:t>
            </a:r>
            <a:r>
              <a:rPr lang="ru-RU" sz="1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принципе, за указанные средства </a:t>
            </a:r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pPr marL="273050" indent="-273050">
              <a:defRPr/>
            </a:pPr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указанные сроки</a:t>
            </a:r>
          </a:p>
          <a:p>
            <a:pPr marL="273050" indent="-273050">
              <a:defRPr/>
            </a:pPr>
            <a:r>
              <a:rPr lang="ru-RU" sz="1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 любого проекта- </a:t>
            </a:r>
            <a:r>
              <a:rPr lang="ru-RU" sz="10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ru-RU" sz="1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поставленной</a:t>
            </a:r>
          </a:p>
          <a:p>
            <a:pPr marL="273050" indent="-273050">
              <a:defRPr/>
            </a:pPr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проблемы</a:t>
            </a:r>
            <a:r>
              <a:rPr lang="ru-RU" sz="1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None/>
              <a:defRPr/>
            </a:pPr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1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всегда </a:t>
            </a:r>
            <a:r>
              <a:rPr lang="ru-RU" sz="10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обратна</a:t>
            </a:r>
            <a:r>
              <a:rPr lang="ru-RU" sz="1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проблеме</a:t>
            </a:r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(Если </a:t>
            </a:r>
            <a:r>
              <a:rPr lang="ru-RU" sz="1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 достигнута — то проблема </a:t>
            </a:r>
            <a:r>
              <a:rPr lang="ru-RU" sz="1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должна быть решена </a:t>
            </a:r>
            <a:r>
              <a:rPr lang="ru-RU" sz="1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полностью или </a:t>
            </a:r>
            <a:r>
              <a:rPr lang="ru-RU" sz="1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частично, есть </a:t>
            </a:r>
            <a:r>
              <a:rPr lang="ru-RU" sz="1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качественный </a:t>
            </a:r>
            <a:r>
              <a:rPr lang="ru-RU" sz="1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результат)</a:t>
            </a:r>
            <a:endParaRPr lang="ru-RU" sz="10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8035" y="559630"/>
            <a:ext cx="2233700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prstClr val="black"/>
                </a:solidFill>
                <a:latin typeface="Times New Roman"/>
                <a:cs typeface="Times New Roman"/>
              </a:rPr>
              <a:t>Цели </a:t>
            </a:r>
            <a:r>
              <a:rPr lang="ru-RU" sz="1200" dirty="0">
                <a:solidFill>
                  <a:prstClr val="black"/>
                </a:solidFill>
                <a:latin typeface="Times New Roman"/>
                <a:cs typeface="Times New Roman"/>
              </a:rPr>
              <a:t>и задачи проекта соответствуют заявленной </a:t>
            </a:r>
            <a:r>
              <a:rPr lang="ru-RU" sz="1200" dirty="0" smtClean="0">
                <a:solidFill>
                  <a:prstClr val="black"/>
                </a:solidFill>
                <a:latin typeface="Times New Roman"/>
                <a:cs typeface="Times New Roman"/>
              </a:rPr>
              <a:t>проблематике – 5% </a:t>
            </a:r>
            <a:endParaRPr lang="ru-RU" sz="12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endParaRPr lang="ru-RU" altLang="ru-RU" sz="12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603750" y="32625"/>
            <a:ext cx="152441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 </a:t>
            </a:r>
          </a:p>
        </p:txBody>
      </p:sp>
      <p:sp>
        <p:nvSpPr>
          <p:cNvPr id="25" name="object 18"/>
          <p:cNvSpPr txBox="1">
            <a:spLocks/>
          </p:cNvSpPr>
          <p:nvPr/>
        </p:nvSpPr>
        <p:spPr>
          <a:xfrm>
            <a:off x="102235" y="207322"/>
            <a:ext cx="5496661" cy="323098"/>
          </a:xfrm>
          <a:prstGeom prst="rect">
            <a:avLst/>
          </a:prstGeom>
        </p:spPr>
        <p:txBody>
          <a:bodyPr vert="horz" wrap="square" lIns="0" tIns="78673" rIns="0" bIns="0" rtlCol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90500">
              <a:lnSpc>
                <a:spcPts val="1905"/>
              </a:lnSpc>
            </a:pPr>
            <a:r>
              <a:rPr lang="ru-RU" sz="1600" b="1" kern="0" spc="-15" smtClean="0">
                <a:solidFill>
                  <a:srgbClr val="1CBAB4"/>
                </a:solidFill>
                <a:latin typeface="Arial"/>
                <a:cs typeface="Arial"/>
              </a:rPr>
              <a:t>  Содержание проекта</a:t>
            </a:r>
            <a:endParaRPr lang="ru-RU" sz="1600" kern="0" dirty="0">
              <a:latin typeface="Arial"/>
              <a:cs typeface="Arial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393950" y="1724025"/>
            <a:ext cx="33528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457200" algn="l"/>
                <a:tab pos="1143000" algn="l"/>
                <a:tab pos="1143000" algn="l"/>
              </a:tabLst>
            </a:pPr>
            <a:r>
              <a:rPr lang="ru-RU" sz="1000" b="1" i="1" u="sng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признаки хороших задач: </a:t>
            </a:r>
            <a:endParaRPr lang="ru-RU" sz="1000" b="1" u="sng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457200" algn="l"/>
                <a:tab pos="1143000" algn="l"/>
                <a:tab pos="228600" algn="l"/>
                <a:tab pos="266700" algn="l"/>
              </a:tabLst>
            </a:pPr>
            <a:r>
              <a:rPr lang="ru-RU" sz="1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напрямую </a:t>
            </a:r>
            <a:r>
              <a:rPr lang="ru-RU" sz="1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связаны с деятельностью по проекту </a:t>
            </a:r>
            <a:r>
              <a:rPr lang="ru-RU" sz="1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прослеживается причинно-следственная связь);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lvl="0" algn="just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457200" algn="l"/>
                <a:tab pos="1143000" algn="l"/>
                <a:tab pos="228600" algn="l"/>
                <a:tab pos="266700" algn="l"/>
              </a:tabLst>
            </a:pPr>
            <a:r>
              <a:rPr lang="ru-RU" sz="1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сформулированы </a:t>
            </a:r>
            <a:r>
              <a:rPr lang="ru-RU" sz="1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четко и конкретно, выражены не общими словами, а в количественных и качественных показателях, которые будут использоваться при оценке выполнения проекта;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38467" y="1405617"/>
            <a:ext cx="229459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85750" algn="just">
              <a:buFont typeface="Wingdings" panose="05000000000000000000" pitchFamily="2" charset="2"/>
              <a:buChar char=""/>
              <a:tabLst>
                <a:tab pos="457200" algn="l"/>
                <a:tab pos="1143000" algn="l"/>
                <a:tab pos="228600" algn="l"/>
                <a:tab pos="266700" algn="l"/>
              </a:tabLst>
            </a:pPr>
            <a:r>
              <a:rPr lang="ru-RU" altLang="ru-RU" sz="1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Описываются предполагаемые </a:t>
            </a:r>
          </a:p>
          <a:p>
            <a:pPr algn="just">
              <a:tabLst>
                <a:tab pos="457200" algn="l"/>
                <a:tab pos="1143000" algn="l"/>
                <a:tab pos="228600" algn="l"/>
                <a:tab pos="266700" algn="l"/>
              </a:tabLst>
            </a:pPr>
            <a:r>
              <a:rPr lang="ru-RU" altLang="ru-RU" sz="1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итоги выполнения проекта, </a:t>
            </a:r>
            <a:r>
              <a:rPr lang="ru-RU" altLang="ru-RU" sz="1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поддающиеся </a:t>
            </a:r>
            <a:r>
              <a:rPr lang="ru-RU" altLang="ru-RU" sz="1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оценке. </a:t>
            </a:r>
          </a:p>
          <a:p>
            <a:pPr indent="-285750" algn="just">
              <a:buFont typeface="Wingdings" panose="05000000000000000000" pitchFamily="2" charset="2"/>
              <a:buChar char=""/>
              <a:tabLst>
                <a:tab pos="457200" algn="l"/>
                <a:tab pos="1143000" algn="l"/>
                <a:tab pos="228600" algn="l"/>
                <a:tab pos="266700" algn="l"/>
              </a:tabLst>
            </a:pPr>
            <a:r>
              <a:rPr lang="ru-RU" altLang="ru-RU" sz="1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-общий итог. </a:t>
            </a:r>
          </a:p>
          <a:p>
            <a:pPr indent="-285750" algn="just">
              <a:buFont typeface="Wingdings" panose="05000000000000000000" pitchFamily="2" charset="2"/>
              <a:buChar char=""/>
              <a:tabLst>
                <a:tab pos="457200" algn="l"/>
                <a:tab pos="1143000" algn="l"/>
                <a:tab pos="228600" algn="l"/>
                <a:tab pos="266700" algn="l"/>
              </a:tabLst>
            </a:pPr>
            <a:r>
              <a:rPr lang="ru-RU" altLang="ru-RU" sz="1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 - конкретные частные результаты и они заметно отличаются друг от друга.</a:t>
            </a:r>
            <a:r>
              <a:rPr lang="ru-RU" sz="1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983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07264"/>
            <a:ext cx="102235" cy="398145"/>
          </a:xfrm>
          <a:custGeom>
            <a:avLst/>
            <a:gdLst/>
            <a:ahLst/>
            <a:cxnLst/>
            <a:rect l="l" t="t" r="r" b="b"/>
            <a:pathLst>
              <a:path w="102235" h="398145">
                <a:moveTo>
                  <a:pt x="0" y="397763"/>
                </a:moveTo>
                <a:lnTo>
                  <a:pt x="102107" y="397763"/>
                </a:lnTo>
                <a:lnTo>
                  <a:pt x="102107" y="0"/>
                </a:lnTo>
                <a:lnTo>
                  <a:pt x="0" y="0"/>
                </a:lnTo>
                <a:lnTo>
                  <a:pt x="0" y="397763"/>
                </a:lnTo>
                <a:close/>
              </a:path>
            </a:pathLst>
          </a:custGeom>
          <a:solidFill>
            <a:srgbClr val="1CBAB4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41976" y="2997708"/>
            <a:ext cx="103632" cy="123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5437632" y="2997708"/>
            <a:ext cx="102108" cy="123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310895" y="2979420"/>
            <a:ext cx="192024" cy="1432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171145" y="268288"/>
            <a:ext cx="5496661" cy="323098"/>
          </a:xfrm>
          <a:prstGeom prst="rect">
            <a:avLst/>
          </a:prstGeom>
        </p:spPr>
        <p:txBody>
          <a:bodyPr vert="horz" wrap="square" lIns="0" tIns="78673" rIns="0" bIns="0" rtlCol="0">
            <a:spAutoFit/>
          </a:bodyPr>
          <a:lstStyle/>
          <a:p>
            <a:pPr marL="190500">
              <a:lnSpc>
                <a:spcPts val="1905"/>
              </a:lnSpc>
            </a:pPr>
            <a:r>
              <a:rPr lang="ru-RU" sz="1600" b="1" spc="-15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lang="ru-RU" sz="1600" b="1" spc="-15" dirty="0" smtClean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89864" y="606376"/>
            <a:ext cx="212280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000" u="sng" spc="-25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000" u="sng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endParaRPr sz="10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6454" y="708413"/>
            <a:ext cx="2622296" cy="1107996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R="5080">
              <a:tabLst>
                <a:tab pos="101600" algn="l"/>
              </a:tabLst>
            </a:pPr>
            <a:r>
              <a:rPr lang="ru-RU" sz="1200" dirty="0" smtClean="0">
                <a:latin typeface="+mj-lt"/>
                <a:cs typeface="Times New Roman" pitchFamily="18" charset="0"/>
              </a:rPr>
              <a:t>-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соответствуют целям и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задачам -5%</a:t>
            </a:r>
          </a:p>
          <a:p>
            <a:pPr marR="5080">
              <a:tabLst>
                <a:tab pos="101600" algn="l"/>
              </a:tabLst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Проект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нестандартные подходы: авторскую индивидуальность, новизну методов, существенный социальный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4%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774950" y="352425"/>
            <a:ext cx="2971800" cy="178510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Указывается </a:t>
            </a:r>
            <a:r>
              <a:rPr lang="ru-RU" altLang="ru-RU" sz="11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разумно ограниченный набор мероприятий, которые могут быть выполнены в срок и в пределах общей стоимости проекта.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Понятны </a:t>
            </a:r>
            <a:r>
              <a:rPr lang="ru-RU" altLang="ru-RU" sz="11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причины выбора именно таких мероприятий.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11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Понятна и убедительна предлагаемая последовательность выполнения </a:t>
            </a:r>
            <a:r>
              <a:rPr lang="ru-RU" alt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мероприятий.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Естественность </a:t>
            </a:r>
            <a:r>
              <a:rPr lang="ru-RU" altLang="ru-RU" sz="11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логической цепочки: проблема - цель - задача -метод</a:t>
            </a:r>
            <a:r>
              <a:rPr lang="ru-RU" alt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11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7950" y="2063829"/>
            <a:ext cx="55626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i="1" u="sng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Внимание!</a:t>
            </a:r>
            <a:endParaRPr lang="ru-RU" sz="1100" u="sng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календарном плане </a:t>
            </a:r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может быть мероприятий, не определенных задачами и целями проекта, а также необеспеченных сметой проекта.</a:t>
            </a:r>
          </a:p>
          <a:p>
            <a:pPr lvl="0"/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такие мероприятия все-таки появились, то необходимо менять задачи, описание проекта и бюджет.  </a:t>
            </a:r>
          </a:p>
          <a:p>
            <a:pPr lvl="0"/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ероприятия </a:t>
            </a:r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плана должны соответствовать графику </a:t>
            </a:r>
            <a:r>
              <a:rPr 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финансирования</a:t>
            </a:r>
            <a:endParaRPr lang="ru-RU" sz="11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603750" y="32625"/>
            <a:ext cx="152441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 </a:t>
            </a:r>
          </a:p>
        </p:txBody>
      </p:sp>
      <p:sp>
        <p:nvSpPr>
          <p:cNvPr id="25" name="object 18"/>
          <p:cNvSpPr txBox="1">
            <a:spLocks/>
          </p:cNvSpPr>
          <p:nvPr/>
        </p:nvSpPr>
        <p:spPr>
          <a:xfrm>
            <a:off x="102235" y="207322"/>
            <a:ext cx="5496661" cy="323098"/>
          </a:xfrm>
          <a:prstGeom prst="rect">
            <a:avLst/>
          </a:prstGeom>
        </p:spPr>
        <p:txBody>
          <a:bodyPr vert="horz" wrap="square" lIns="0" tIns="78673" rIns="0" bIns="0" rtlCol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90500">
              <a:lnSpc>
                <a:spcPts val="1905"/>
              </a:lnSpc>
            </a:pPr>
            <a:r>
              <a:rPr lang="ru-RU" sz="1600" b="1" kern="0" spc="-15" smtClean="0">
                <a:solidFill>
                  <a:srgbClr val="1CBAB4"/>
                </a:solidFill>
                <a:latin typeface="Arial"/>
                <a:cs typeface="Arial"/>
              </a:rPr>
              <a:t>  Содержание проекта</a:t>
            </a:r>
            <a:endParaRPr lang="ru-RU" sz="1600" kern="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2300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07264"/>
            <a:ext cx="102235" cy="398145"/>
          </a:xfrm>
          <a:custGeom>
            <a:avLst/>
            <a:gdLst/>
            <a:ahLst/>
            <a:cxnLst/>
            <a:rect l="l" t="t" r="r" b="b"/>
            <a:pathLst>
              <a:path w="102235" h="398145">
                <a:moveTo>
                  <a:pt x="0" y="397763"/>
                </a:moveTo>
                <a:lnTo>
                  <a:pt x="102107" y="397763"/>
                </a:lnTo>
                <a:lnTo>
                  <a:pt x="102107" y="0"/>
                </a:lnTo>
                <a:lnTo>
                  <a:pt x="0" y="0"/>
                </a:lnTo>
                <a:lnTo>
                  <a:pt x="0" y="397763"/>
                </a:lnTo>
                <a:close/>
              </a:path>
            </a:pathLst>
          </a:custGeom>
          <a:solidFill>
            <a:srgbClr val="1CBAB4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41976" y="2997708"/>
            <a:ext cx="103632" cy="123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310895" y="2979420"/>
            <a:ext cx="192024" cy="1432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171145" y="268288"/>
            <a:ext cx="5496661" cy="323098"/>
          </a:xfrm>
          <a:prstGeom prst="rect">
            <a:avLst/>
          </a:prstGeom>
        </p:spPr>
        <p:txBody>
          <a:bodyPr vert="horz" wrap="square" lIns="0" tIns="78673" rIns="0" bIns="0" rtlCol="0">
            <a:spAutoFit/>
          </a:bodyPr>
          <a:lstStyle/>
          <a:p>
            <a:pPr marL="190500">
              <a:lnSpc>
                <a:spcPts val="1905"/>
              </a:lnSpc>
            </a:pPr>
            <a:r>
              <a:rPr lang="ru-RU" sz="1600" b="1" spc="-15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lang="ru-RU" sz="1600" b="1" spc="-15" dirty="0" smtClean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89864" y="606376"/>
            <a:ext cx="212280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000" u="sng" spc="-25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000" u="sng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endParaRPr sz="10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7950" y="568396"/>
            <a:ext cx="2749578" cy="1477328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R="5080">
              <a:tabLst>
                <a:tab pos="101600" algn="l"/>
              </a:tabLst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группа описана четко, достойна поддержки, соответствует проблематике проекта – 5%</a:t>
            </a:r>
          </a:p>
          <a:p>
            <a:pPr marR="5080">
              <a:tabLst>
                <a:tab pos="101600" algn="l"/>
              </a:tabLst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рекрутирования целевой группы и включения ее в мероприятия реалистичны -5%</a:t>
            </a:r>
          </a:p>
          <a:p>
            <a:pPr marR="5080">
              <a:tabLst>
                <a:tab pos="101600" algn="l"/>
              </a:tabLst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группа и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благополучатели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всегда одно и то же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000669" y="429875"/>
            <a:ext cx="2746081" cy="144655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группа</a:t>
            </a:r>
            <a:r>
              <a:rPr lang="ru-RU" sz="11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 это те, </a:t>
            </a:r>
            <a:r>
              <a:rPr lang="ru-RU" sz="11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кем мы работаем </a:t>
            </a:r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проекта</a:t>
            </a:r>
          </a:p>
          <a:p>
            <a:pPr lvl="0"/>
            <a:r>
              <a:rPr lang="ru-RU" alt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группа может быть </a:t>
            </a:r>
            <a:r>
              <a:rPr lang="ru-RU" altLang="ru-RU" sz="11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прямая</a:t>
            </a:r>
            <a:r>
              <a:rPr lang="ru-RU" alt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(граждане, которым оказывается помощь) и </a:t>
            </a:r>
            <a:r>
              <a:rPr lang="ru-RU" altLang="ru-RU" sz="11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опосредованная</a:t>
            </a:r>
            <a:r>
              <a:rPr lang="ru-RU" alt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(организации, которые работают с гражданами)</a:t>
            </a:r>
          </a:p>
          <a:p>
            <a:pPr lvl="0"/>
            <a:r>
              <a:rPr lang="ru-RU" alt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группа имеет </a:t>
            </a:r>
            <a:r>
              <a:rPr lang="ru-RU" altLang="ru-RU" sz="11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количественные границы</a:t>
            </a:r>
            <a:r>
              <a:rPr lang="ru-RU" alt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1200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2235" y="2638425"/>
            <a:ext cx="5842935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1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1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Благополучатели</a:t>
            </a:r>
            <a:r>
              <a:rPr lang="ru-RU" alt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1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11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alt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конкретные </a:t>
            </a:r>
            <a:r>
              <a:rPr lang="ru-RU" altLang="ru-RU" sz="11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люди (или группы конкретных людей), которые получают конкретное благо в ходе </a:t>
            </a:r>
            <a:r>
              <a:rPr lang="ru-RU" alt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 по итогам данного проекта напрямую или через</a:t>
            </a:r>
          </a:p>
          <a:p>
            <a:r>
              <a:rPr lang="ru-RU" alt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деятельность организаций. </a:t>
            </a:r>
            <a:endParaRPr lang="ru-RU" sz="11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603750" y="32625"/>
            <a:ext cx="152441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 </a:t>
            </a:r>
          </a:p>
        </p:txBody>
      </p:sp>
      <p:sp>
        <p:nvSpPr>
          <p:cNvPr id="25" name="object 18"/>
          <p:cNvSpPr txBox="1">
            <a:spLocks/>
          </p:cNvSpPr>
          <p:nvPr/>
        </p:nvSpPr>
        <p:spPr>
          <a:xfrm>
            <a:off x="102235" y="207322"/>
            <a:ext cx="5496661" cy="323098"/>
          </a:xfrm>
          <a:prstGeom prst="rect">
            <a:avLst/>
          </a:prstGeom>
        </p:spPr>
        <p:txBody>
          <a:bodyPr vert="horz" wrap="square" lIns="0" tIns="78673" rIns="0" bIns="0" rtlCol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90500">
              <a:lnSpc>
                <a:spcPts val="1905"/>
              </a:lnSpc>
            </a:pPr>
            <a:r>
              <a:rPr lang="ru-RU" sz="1600" b="1" kern="0" spc="-15" smtClean="0">
                <a:solidFill>
                  <a:srgbClr val="1CBAB4"/>
                </a:solidFill>
                <a:latin typeface="Arial"/>
                <a:cs typeface="Arial"/>
              </a:rPr>
              <a:t>  Содержание проекта</a:t>
            </a:r>
            <a:endParaRPr lang="ru-RU" sz="1600" kern="0" dirty="0">
              <a:latin typeface="Arial"/>
              <a:cs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2235" y="2028825"/>
            <a:ext cx="56445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ВАЖНО, </a:t>
            </a:r>
          </a:p>
          <a:p>
            <a:pPr algn="ctr"/>
            <a:r>
              <a:rPr lang="ru-RU" sz="1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</a:t>
            </a: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проблема, на решение которой направлен </a:t>
            </a:r>
            <a:r>
              <a:rPr lang="ru-RU" sz="1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проект</a:t>
            </a: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присуща всем представителям данной целевой группы 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54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07264"/>
            <a:ext cx="102235" cy="398145"/>
          </a:xfrm>
          <a:custGeom>
            <a:avLst/>
            <a:gdLst/>
            <a:ahLst/>
            <a:cxnLst/>
            <a:rect l="l" t="t" r="r" b="b"/>
            <a:pathLst>
              <a:path w="102235" h="398145">
                <a:moveTo>
                  <a:pt x="0" y="397763"/>
                </a:moveTo>
                <a:lnTo>
                  <a:pt x="102107" y="397763"/>
                </a:lnTo>
                <a:lnTo>
                  <a:pt x="102107" y="0"/>
                </a:lnTo>
                <a:lnTo>
                  <a:pt x="0" y="0"/>
                </a:lnTo>
                <a:lnTo>
                  <a:pt x="0" y="397763"/>
                </a:lnTo>
                <a:close/>
              </a:path>
            </a:pathLst>
          </a:custGeom>
          <a:solidFill>
            <a:srgbClr val="1CBAB4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41976" y="2997708"/>
            <a:ext cx="103632" cy="123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310895" y="2979420"/>
            <a:ext cx="192024" cy="1432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148724" y="278846"/>
            <a:ext cx="5496661" cy="323098"/>
          </a:xfrm>
          <a:prstGeom prst="rect">
            <a:avLst/>
          </a:prstGeom>
        </p:spPr>
        <p:txBody>
          <a:bodyPr vert="horz" wrap="square" lIns="0" tIns="78673" rIns="0" bIns="0" rtlCol="0">
            <a:spAutoFit/>
          </a:bodyPr>
          <a:lstStyle/>
          <a:p>
            <a:pPr marL="190500">
              <a:lnSpc>
                <a:spcPts val="1905"/>
              </a:lnSpc>
            </a:pPr>
            <a:r>
              <a:rPr lang="ru-RU" sz="1600" b="1" spc="-15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lang="ru-RU" sz="1600" b="1" spc="-15" dirty="0" smtClean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89864" y="606376"/>
            <a:ext cx="212280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000" u="sng" spc="-25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000" u="sng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endParaRPr sz="10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98559" y="568658"/>
            <a:ext cx="2347791" cy="553998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R="5080">
              <a:tabLst>
                <a:tab pos="101600" algn="l"/>
              </a:tabLst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информационного сопровождения проекта реалистичны и эффективны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-3 %</a:t>
            </a:r>
            <a:endParaRPr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74950" y="428625"/>
            <a:ext cx="2971800" cy="93871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1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есурсом </a:t>
            </a:r>
            <a:r>
              <a:rPr lang="ru-RU" sz="1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не только деньги или материальные ценности, но и </a:t>
            </a:r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</a:t>
            </a:r>
          </a:p>
          <a:p>
            <a:pPr lvl="0"/>
            <a:r>
              <a:rPr lang="ru-RU" alt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проекте необходимо предусматривать расходы, связанные с информационным сопровождением</a:t>
            </a:r>
            <a:endParaRPr lang="ru-RU" altLang="ru-RU" sz="1200" dirty="0">
              <a:solidFill>
                <a:srgbClr val="0070C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603750" y="32625"/>
            <a:ext cx="152441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 </a:t>
            </a:r>
          </a:p>
        </p:txBody>
      </p:sp>
      <p:sp>
        <p:nvSpPr>
          <p:cNvPr id="25" name="object 18"/>
          <p:cNvSpPr txBox="1">
            <a:spLocks/>
          </p:cNvSpPr>
          <p:nvPr/>
        </p:nvSpPr>
        <p:spPr>
          <a:xfrm>
            <a:off x="102235" y="207322"/>
            <a:ext cx="5496661" cy="323098"/>
          </a:xfrm>
          <a:prstGeom prst="rect">
            <a:avLst/>
          </a:prstGeom>
        </p:spPr>
        <p:txBody>
          <a:bodyPr vert="horz" wrap="square" lIns="0" tIns="78673" rIns="0" bIns="0" rtlCol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90500">
              <a:lnSpc>
                <a:spcPts val="1905"/>
              </a:lnSpc>
            </a:pPr>
            <a:r>
              <a:rPr lang="ru-RU" sz="1600" b="1" kern="0" spc="-15" dirty="0" smtClean="0">
                <a:solidFill>
                  <a:srgbClr val="1CBAB4"/>
                </a:solidFill>
                <a:latin typeface="Arial"/>
                <a:cs typeface="Arial"/>
              </a:rPr>
              <a:t>  Содержание проекта</a:t>
            </a:r>
            <a:endParaRPr lang="ru-RU" sz="1600" kern="0" dirty="0">
              <a:latin typeface="Arial"/>
              <a:cs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950" y="1361896"/>
            <a:ext cx="5638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Одним из эффективных способов работы с населением является просвещение. </a:t>
            </a:r>
            <a:endParaRPr lang="ru-RU" sz="12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того чтобы познакомить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население  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региона с различными сторонами социальной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проблемы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которая стала целью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социального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проекта, и с планами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команды, существует несколько приемов: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распространение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листовок,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встреч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бесед с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жителями, статьи в газетах, информация в СМИ и т.д.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750" y="2664738"/>
            <a:ext cx="573855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забудьте, информация устаревает и если она не обновляется, то  начинает вызывать отрицательную реакцию у населения.  </a:t>
            </a:r>
          </a:p>
        </p:txBody>
      </p:sp>
    </p:spTree>
    <p:extLst>
      <p:ext uri="{BB962C8B-B14F-4D97-AF65-F5344CB8AC3E}">
        <p14:creationId xmlns:p14="http://schemas.microsoft.com/office/powerpoint/2010/main" val="232834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07264"/>
            <a:ext cx="102235" cy="398145"/>
          </a:xfrm>
          <a:custGeom>
            <a:avLst/>
            <a:gdLst/>
            <a:ahLst/>
            <a:cxnLst/>
            <a:rect l="l" t="t" r="r" b="b"/>
            <a:pathLst>
              <a:path w="102235" h="398145">
                <a:moveTo>
                  <a:pt x="0" y="397763"/>
                </a:moveTo>
                <a:lnTo>
                  <a:pt x="102107" y="397763"/>
                </a:lnTo>
                <a:lnTo>
                  <a:pt x="102107" y="0"/>
                </a:lnTo>
                <a:lnTo>
                  <a:pt x="0" y="0"/>
                </a:lnTo>
                <a:lnTo>
                  <a:pt x="0" y="397763"/>
                </a:lnTo>
                <a:close/>
              </a:path>
            </a:pathLst>
          </a:custGeom>
          <a:solidFill>
            <a:srgbClr val="1CBAB4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41976" y="2997708"/>
            <a:ext cx="103632" cy="123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310895" y="2979420"/>
            <a:ext cx="192024" cy="1432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171145" y="268288"/>
            <a:ext cx="5496661" cy="323098"/>
          </a:xfrm>
          <a:prstGeom prst="rect">
            <a:avLst/>
          </a:prstGeom>
        </p:spPr>
        <p:txBody>
          <a:bodyPr vert="horz" wrap="square" lIns="0" tIns="78673" rIns="0" bIns="0" rtlCol="0">
            <a:spAutoFit/>
          </a:bodyPr>
          <a:lstStyle/>
          <a:p>
            <a:pPr marL="190500">
              <a:lnSpc>
                <a:spcPts val="1905"/>
              </a:lnSpc>
            </a:pPr>
            <a:r>
              <a:rPr lang="ru-RU" sz="1600" b="1" spc="-15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lang="ru-RU" sz="1600" b="1" spc="-15" dirty="0" smtClean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89864" y="606376"/>
            <a:ext cx="212280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000" u="sng" spc="-25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000" u="sng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endParaRPr sz="10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84150" y="573345"/>
            <a:ext cx="2667000" cy="236988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R="5080">
              <a:tabLst>
                <a:tab pos="101600" algn="l"/>
              </a:tabLst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экономичен: уровень зарплат, стоимость услуг и материальных ресурсов, и других расходов соответствуют ценовой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действительности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9% </a:t>
            </a:r>
          </a:p>
          <a:p>
            <a:pPr marR="5080">
              <a:tabLst>
                <a:tab pos="101600" algn="l"/>
              </a:tabLst>
            </a:pPr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5080">
              <a:tabLst>
                <a:tab pos="101600" algn="l"/>
              </a:tabLst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бюджета, стоимость и технические характеристики заявленного оборудования, кадровое обеспечение и уровень оплаты труда адекватны требованиям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8%</a:t>
            </a:r>
          </a:p>
          <a:p>
            <a:pPr marR="5080">
              <a:tabLst>
                <a:tab pos="101600" algn="l"/>
              </a:tabLst>
            </a:pPr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5080">
              <a:tabLst>
                <a:tab pos="101600" algn="l"/>
              </a:tabLst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средств по статьям бюджета обеспечивает успешное выполнение всех мероприятий, решение задач, реализацию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8%</a:t>
            </a:r>
            <a:endParaRPr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1950" y="650476"/>
            <a:ext cx="356705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altLang="ru-RU" sz="12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603750" y="32625"/>
            <a:ext cx="152441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 </a:t>
            </a:r>
          </a:p>
        </p:txBody>
      </p:sp>
      <p:sp>
        <p:nvSpPr>
          <p:cNvPr id="25" name="object 18"/>
          <p:cNvSpPr txBox="1">
            <a:spLocks/>
          </p:cNvSpPr>
          <p:nvPr/>
        </p:nvSpPr>
        <p:spPr>
          <a:xfrm>
            <a:off x="102235" y="207322"/>
            <a:ext cx="5496661" cy="323098"/>
          </a:xfrm>
          <a:prstGeom prst="rect">
            <a:avLst/>
          </a:prstGeom>
        </p:spPr>
        <p:txBody>
          <a:bodyPr vert="horz" wrap="square" lIns="0" tIns="78673" rIns="0" bIns="0" rtlCol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90500">
              <a:lnSpc>
                <a:spcPts val="1905"/>
              </a:lnSpc>
            </a:pPr>
            <a:r>
              <a:rPr lang="ru-RU" sz="1600" b="1" kern="0" spc="-15" dirty="0" smtClean="0">
                <a:solidFill>
                  <a:srgbClr val="1CBAB4"/>
                </a:solidFill>
                <a:latin typeface="Arial"/>
                <a:cs typeface="Arial"/>
              </a:rPr>
              <a:t>  Бюджет проекта</a:t>
            </a:r>
            <a:endParaRPr lang="ru-RU" sz="1600" kern="0" dirty="0">
              <a:latin typeface="Arial"/>
              <a:cs typeface="Aria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48000" y="370552"/>
            <a:ext cx="2698750" cy="1277273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</a:t>
            </a:r>
            <a:r>
              <a:rPr lang="ru-RU" sz="1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распространенная ошибка при составлении бюджета – несоответствие бюджета </a:t>
            </a:r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содержательной  </a:t>
            </a:r>
            <a:r>
              <a:rPr lang="ru-RU" sz="1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части, календарному плану проекта и его задачам, слишком </a:t>
            </a:r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затратная </a:t>
            </a:r>
            <a:r>
              <a:rPr lang="ru-RU" sz="1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расходов и неравномерность их </a:t>
            </a:r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распределения</a:t>
            </a:r>
            <a:r>
              <a:rPr lang="ru-RU" sz="1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981950" y="1800225"/>
            <a:ext cx="276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Комментарии к бюджету являются неотъемлемой частью бюджета проекта и доказывают  реалистичность, а также необходимость и достаточность каждого расхода, предусмотренного бюджетом, для реализации проекта</a:t>
            </a:r>
            <a:r>
              <a:rPr lang="ru-RU" sz="1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91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07264"/>
            <a:ext cx="102235" cy="398145"/>
          </a:xfrm>
          <a:custGeom>
            <a:avLst/>
            <a:gdLst/>
            <a:ahLst/>
            <a:cxnLst/>
            <a:rect l="l" t="t" r="r" b="b"/>
            <a:pathLst>
              <a:path w="102235" h="398145">
                <a:moveTo>
                  <a:pt x="0" y="397763"/>
                </a:moveTo>
                <a:lnTo>
                  <a:pt x="102107" y="397763"/>
                </a:lnTo>
                <a:lnTo>
                  <a:pt x="102107" y="0"/>
                </a:lnTo>
                <a:lnTo>
                  <a:pt x="0" y="0"/>
                </a:lnTo>
                <a:lnTo>
                  <a:pt x="0" y="397763"/>
                </a:lnTo>
                <a:close/>
              </a:path>
            </a:pathLst>
          </a:custGeom>
          <a:solidFill>
            <a:srgbClr val="1CBAB4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41976" y="2997708"/>
            <a:ext cx="103632" cy="123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310895" y="2979420"/>
            <a:ext cx="192024" cy="1432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172308" y="221294"/>
            <a:ext cx="5496661" cy="323098"/>
          </a:xfrm>
          <a:prstGeom prst="rect">
            <a:avLst/>
          </a:prstGeom>
        </p:spPr>
        <p:txBody>
          <a:bodyPr vert="horz" wrap="square" lIns="0" tIns="78673" rIns="0" bIns="0" rtlCol="0">
            <a:spAutoFit/>
          </a:bodyPr>
          <a:lstStyle/>
          <a:p>
            <a:pPr marL="190500">
              <a:lnSpc>
                <a:spcPts val="1905"/>
              </a:lnSpc>
            </a:pPr>
            <a:r>
              <a:rPr lang="ru-RU" sz="1600" b="1" spc="-15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lang="ru-RU" sz="1600" b="1" spc="-15" dirty="0" smtClean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lang="en-US" sz="1600" b="1" spc="-15" dirty="0">
                <a:solidFill>
                  <a:srgbClr val="1CBAB4"/>
                </a:solidFill>
                <a:latin typeface="Arial"/>
                <a:cs typeface="Arial"/>
              </a:rPr>
              <a:t>Планируемые результаты проекта</a:t>
            </a:r>
            <a:endParaRPr sz="1600" b="1" spc="-15" dirty="0">
              <a:solidFill>
                <a:srgbClr val="1CBAB4"/>
              </a:solidFill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89864" y="606376"/>
            <a:ext cx="212280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000" u="sng" spc="-25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000" u="sng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endParaRPr sz="10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05546" y="683106"/>
            <a:ext cx="2721804" cy="1538883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R="5080">
              <a:tabLst>
                <a:tab pos="101600" algn="l"/>
              </a:tabLst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Количественные и качественные результаты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достижимы -8%</a:t>
            </a:r>
          </a:p>
          <a:p>
            <a:pPr marR="5080">
              <a:tabLst>
                <a:tab pos="101600" algn="l"/>
              </a:tabLst>
            </a:pPr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5080">
              <a:tabLst>
                <a:tab pos="101600" algn="l"/>
              </a:tabLst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качественные результаты адекватны целям и задачам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– 8%</a:t>
            </a:r>
          </a:p>
          <a:p>
            <a:pPr marR="5080">
              <a:tabLst>
                <a:tab pos="101600" algn="l"/>
              </a:tabLst>
            </a:pPr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5080">
              <a:tabLst>
                <a:tab pos="101600" algn="l"/>
              </a:tabLst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 результатов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инструментальны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4%</a:t>
            </a:r>
            <a:endParaRPr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1950" y="650476"/>
            <a:ext cx="356705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altLang="ru-RU" sz="12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603750" y="32625"/>
            <a:ext cx="152441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 </a:t>
            </a:r>
          </a:p>
        </p:txBody>
      </p:sp>
      <p:sp>
        <p:nvSpPr>
          <p:cNvPr id="25" name="object 18"/>
          <p:cNvSpPr txBox="1">
            <a:spLocks/>
          </p:cNvSpPr>
          <p:nvPr/>
        </p:nvSpPr>
        <p:spPr>
          <a:xfrm>
            <a:off x="102235" y="207322"/>
            <a:ext cx="5496661" cy="323098"/>
          </a:xfrm>
          <a:prstGeom prst="rect">
            <a:avLst/>
          </a:prstGeom>
        </p:spPr>
        <p:txBody>
          <a:bodyPr vert="horz" wrap="square" lIns="0" tIns="78673" rIns="0" bIns="0" rtlCol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90500">
              <a:lnSpc>
                <a:spcPts val="1905"/>
              </a:lnSpc>
            </a:pPr>
            <a:r>
              <a:rPr lang="ru-RU" sz="1600" b="1" kern="0" spc="-15" dirty="0" smtClean="0">
                <a:solidFill>
                  <a:srgbClr val="1CBAB4"/>
                </a:solidFill>
                <a:latin typeface="Arial"/>
                <a:cs typeface="Arial"/>
              </a:rPr>
              <a:t>   </a:t>
            </a:r>
            <a:endParaRPr lang="ru-RU" sz="1600" kern="0" dirty="0">
              <a:latin typeface="Arial"/>
              <a:cs typeface="Aria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76260" y="719286"/>
            <a:ext cx="2670490" cy="146193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11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характеристики: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соответствие результатов цели, задачам проекта;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1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измеряемость</a:t>
            </a:r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(количественные и качественные показатели)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реалистичность </a:t>
            </a:r>
            <a:r>
              <a:rPr lang="ru-RU" sz="11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результатов;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выполнимость результатов;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возможные риски</a:t>
            </a:r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1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4151" y="2309306"/>
            <a:ext cx="55626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Есть два основных вида показателей: </a:t>
            </a:r>
          </a:p>
          <a:p>
            <a:pPr>
              <a:spcAft>
                <a:spcPts val="0"/>
              </a:spcAft>
            </a:pPr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количественные (по количеству сделанного, например, посаженных деревьев, выпущенных листовок, проведенных бесед и т д.); </a:t>
            </a:r>
          </a:p>
          <a:p>
            <a:pPr>
              <a:spcAft>
                <a:spcPts val="0"/>
              </a:spcAft>
            </a:pPr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 качественные (по изменению состояния, качества того или иного объекта, который стал целью вашего проекта, например чистота школьного двора). </a:t>
            </a:r>
            <a:endParaRPr lang="ru-RU" sz="1100" dirty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69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96" rIns="0" bIns="0" rtlCol="0">
            <a:spAutoFit/>
          </a:bodyPr>
          <a:lstStyle/>
          <a:p>
            <a:pPr marL="1171575">
              <a:lnSpc>
                <a:spcPts val="1905"/>
              </a:lnSpc>
            </a:pPr>
            <a:r>
              <a:rPr sz="1600" b="1" spc="-15" dirty="0">
                <a:solidFill>
                  <a:srgbClr val="1CBAB4"/>
                </a:solidFill>
                <a:latin typeface="Arial"/>
                <a:cs typeface="Arial"/>
              </a:rPr>
              <a:t>С</a:t>
            </a:r>
            <a:r>
              <a:rPr sz="1600" b="1" spc="-25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600" b="1" spc="-40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600" b="1" spc="-50" dirty="0">
                <a:solidFill>
                  <a:srgbClr val="1CBAB4"/>
                </a:solidFill>
                <a:latin typeface="Arial"/>
                <a:cs typeface="Arial"/>
              </a:rPr>
              <a:t>у</a:t>
            </a:r>
            <a:r>
              <a:rPr sz="1600" b="1" spc="0" dirty="0">
                <a:solidFill>
                  <a:srgbClr val="1CBAB4"/>
                </a:solidFill>
                <a:latin typeface="Arial"/>
                <a:cs typeface="Arial"/>
              </a:rPr>
              <a:t>к</a:t>
            </a:r>
            <a:r>
              <a:rPr sz="1600" b="1" spc="25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600" b="1" spc="-50" dirty="0">
                <a:solidFill>
                  <a:srgbClr val="1CBAB4"/>
                </a:solidFill>
                <a:latin typeface="Arial"/>
                <a:cs typeface="Arial"/>
              </a:rPr>
              <a:t>у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ра</a:t>
            </a:r>
            <a:r>
              <a:rPr sz="1600" b="1" spc="50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п</a:t>
            </a:r>
            <a:r>
              <a:rPr sz="1600" b="1" spc="-20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r>
              <a:rPr sz="1600" b="1" spc="-35" dirty="0">
                <a:solidFill>
                  <a:srgbClr val="1CBAB4"/>
                </a:solidFill>
                <a:latin typeface="Arial"/>
                <a:cs typeface="Arial"/>
              </a:rPr>
              <a:t>в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е</a:t>
            </a:r>
            <a:r>
              <a:rPr sz="1600" b="1" spc="-20" dirty="0">
                <a:solidFill>
                  <a:srgbClr val="1CBAB4"/>
                </a:solidFill>
                <a:latin typeface="Arial"/>
                <a:cs typeface="Arial"/>
              </a:rPr>
              <a:t>д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ения</a:t>
            </a:r>
            <a:r>
              <a:rPr sz="1600" b="1" spc="35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sz="1600" b="1" spc="-30" dirty="0">
                <a:solidFill>
                  <a:srgbClr val="1CBAB4"/>
                </a:solidFill>
                <a:latin typeface="Arial"/>
                <a:cs typeface="Arial"/>
              </a:rPr>
              <a:t>к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r>
              <a:rPr sz="1600" b="1" spc="-20" dirty="0">
                <a:solidFill>
                  <a:srgbClr val="1CBAB4"/>
                </a:solidFill>
                <a:latin typeface="Arial"/>
                <a:cs typeface="Arial"/>
              </a:rPr>
              <a:t>н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к</a:t>
            </a:r>
            <a:r>
              <a:rPr sz="1600" b="1" spc="-70" dirty="0">
                <a:solidFill>
                  <a:srgbClr val="1CBAB4"/>
                </a:solidFill>
                <a:latin typeface="Arial"/>
                <a:cs typeface="Arial"/>
              </a:rPr>
              <a:t>у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600" b="1" spc="0" dirty="0">
                <a:solidFill>
                  <a:srgbClr val="1CBAB4"/>
                </a:solidFill>
                <a:latin typeface="Arial"/>
                <a:cs typeface="Arial"/>
              </a:rPr>
              <a:t>с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а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02235" cy="396240"/>
          </a:xfrm>
          <a:custGeom>
            <a:avLst/>
            <a:gdLst/>
            <a:ahLst/>
            <a:cxnLst/>
            <a:rect l="l" t="t" r="r" b="b"/>
            <a:pathLst>
              <a:path w="102235" h="396240">
                <a:moveTo>
                  <a:pt x="0" y="396239"/>
                </a:moveTo>
                <a:lnTo>
                  <a:pt x="102107" y="396239"/>
                </a:lnTo>
                <a:lnTo>
                  <a:pt x="102107" y="0"/>
                </a:lnTo>
                <a:lnTo>
                  <a:pt x="0" y="0"/>
                </a:lnTo>
                <a:lnTo>
                  <a:pt x="0" y="396239"/>
                </a:lnTo>
                <a:close/>
              </a:path>
            </a:pathLst>
          </a:custGeom>
          <a:solidFill>
            <a:srgbClr val="1CBA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9936" y="2823972"/>
            <a:ext cx="5339080" cy="1905"/>
          </a:xfrm>
          <a:custGeom>
            <a:avLst/>
            <a:gdLst/>
            <a:ahLst/>
            <a:cxnLst/>
            <a:rect l="l" t="t" r="r" b="b"/>
            <a:pathLst>
              <a:path w="5339080" h="1905">
                <a:moveTo>
                  <a:pt x="0" y="0"/>
                </a:moveTo>
                <a:lnTo>
                  <a:pt x="5338572" y="1524"/>
                </a:lnTo>
              </a:path>
            </a:pathLst>
          </a:custGeom>
          <a:ln w="9144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141976" y="2997708"/>
            <a:ext cx="103632" cy="123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37632" y="2997708"/>
            <a:ext cx="102108" cy="123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10895" y="2979420"/>
            <a:ext cx="192024" cy="1432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5552" y="2892552"/>
            <a:ext cx="460247" cy="34137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08788" y="414528"/>
            <a:ext cx="5443728" cy="6705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02692" y="800100"/>
            <a:ext cx="5434584" cy="71018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6408" y="1194816"/>
            <a:ext cx="5430012" cy="72237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0311" y="1556004"/>
            <a:ext cx="5420868" cy="74066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16408" y="1979676"/>
            <a:ext cx="5430012" cy="79248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11836" y="2446020"/>
            <a:ext cx="5446776" cy="68580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39343" y="528933"/>
            <a:ext cx="2976245" cy="26758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indent="6350">
              <a:lnSpc>
                <a:spcPct val="100000"/>
              </a:lnSpc>
            </a:pPr>
            <a:r>
              <a:rPr sz="1300" spc="-15" dirty="0">
                <a:solidFill>
                  <a:srgbClr val="5F5F5F"/>
                </a:solidFill>
                <a:latin typeface="Arial"/>
                <a:cs typeface="Arial"/>
              </a:rPr>
              <a:t>О</a:t>
            </a:r>
            <a:r>
              <a:rPr sz="1300" spc="-60" dirty="0">
                <a:solidFill>
                  <a:srgbClr val="5F5F5F"/>
                </a:solidFill>
                <a:latin typeface="Arial"/>
                <a:cs typeface="Arial"/>
              </a:rPr>
              <a:t>б</a:t>
            </a:r>
            <a:r>
              <a:rPr sz="1300" spc="-5" dirty="0">
                <a:solidFill>
                  <a:srgbClr val="5F5F5F"/>
                </a:solidFill>
                <a:latin typeface="Arial"/>
                <a:cs typeface="Arial"/>
              </a:rPr>
              <a:t>ъ</a:t>
            </a:r>
            <a:r>
              <a:rPr sz="1300" spc="-20" dirty="0">
                <a:solidFill>
                  <a:srgbClr val="5F5F5F"/>
                </a:solidFill>
                <a:latin typeface="Arial"/>
                <a:cs typeface="Arial"/>
              </a:rPr>
              <a:t>я</a:t>
            </a:r>
            <a:r>
              <a:rPr sz="1300" spc="-40" dirty="0">
                <a:solidFill>
                  <a:srgbClr val="5F5F5F"/>
                </a:solidFill>
                <a:latin typeface="Arial"/>
                <a:cs typeface="Arial"/>
              </a:rPr>
              <a:t>в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лен</a:t>
            </a:r>
            <a:r>
              <a:rPr sz="1300" spc="-15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е</a:t>
            </a:r>
            <a:r>
              <a:rPr sz="1300" spc="2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300" spc="-5" dirty="0">
                <a:solidFill>
                  <a:srgbClr val="5F5F5F"/>
                </a:solidFill>
                <a:latin typeface="Arial"/>
                <a:cs typeface="Arial"/>
              </a:rPr>
              <a:t>к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он</a:t>
            </a:r>
            <a:r>
              <a:rPr sz="1300" spc="-5" dirty="0">
                <a:solidFill>
                  <a:srgbClr val="5F5F5F"/>
                </a:solidFill>
                <a:latin typeface="Arial"/>
                <a:cs typeface="Arial"/>
              </a:rPr>
              <a:t>к</a:t>
            </a:r>
            <a:r>
              <a:rPr sz="1300" spc="-35" dirty="0">
                <a:solidFill>
                  <a:srgbClr val="5F5F5F"/>
                </a:solidFill>
                <a:latin typeface="Arial"/>
                <a:cs typeface="Arial"/>
              </a:rPr>
              <a:t>у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рса</a:t>
            </a:r>
            <a:endParaRPr sz="1300">
              <a:latin typeface="Arial"/>
              <a:cs typeface="Arial"/>
            </a:endParaRPr>
          </a:p>
          <a:p>
            <a:pPr marL="26670" marR="5080" indent="-14604">
              <a:lnSpc>
                <a:spcPts val="3110"/>
              </a:lnSpc>
              <a:spcBef>
                <a:spcPts val="285"/>
              </a:spcBef>
            </a:pPr>
            <a:r>
              <a:rPr sz="1300" spc="-5" dirty="0">
                <a:solidFill>
                  <a:srgbClr val="5F5F5F"/>
                </a:solidFill>
                <a:latin typeface="Arial"/>
                <a:cs typeface="Arial"/>
              </a:rPr>
              <a:t>Ин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формиро</a:t>
            </a:r>
            <a:r>
              <a:rPr sz="1300" spc="-25" dirty="0">
                <a:solidFill>
                  <a:srgbClr val="5F5F5F"/>
                </a:solidFill>
                <a:latin typeface="Arial"/>
                <a:cs typeface="Arial"/>
              </a:rPr>
              <a:t>в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а</a:t>
            </a:r>
            <a:r>
              <a:rPr sz="1300" spc="-5" dirty="0">
                <a:solidFill>
                  <a:srgbClr val="5F5F5F"/>
                </a:solidFill>
                <a:latin typeface="Arial"/>
                <a:cs typeface="Arial"/>
              </a:rPr>
              <a:t>н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ие</a:t>
            </a:r>
            <a:r>
              <a:rPr sz="1300" spc="4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300" spc="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300" spc="-5" dirty="0">
                <a:solidFill>
                  <a:srgbClr val="5F5F5F"/>
                </a:solidFill>
                <a:latin typeface="Arial"/>
                <a:cs typeface="Arial"/>
              </a:rPr>
              <a:t>к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о</a:t>
            </a:r>
            <a:r>
              <a:rPr sz="1300" spc="-5" dirty="0">
                <a:solidFill>
                  <a:srgbClr val="5F5F5F"/>
                </a:solidFill>
                <a:latin typeface="Arial"/>
                <a:cs typeface="Arial"/>
              </a:rPr>
              <a:t>н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с</a:t>
            </a:r>
            <a:r>
              <a:rPr sz="1300" spc="-45" dirty="0">
                <a:solidFill>
                  <a:srgbClr val="5F5F5F"/>
                </a:solidFill>
                <a:latin typeface="Arial"/>
                <a:cs typeface="Arial"/>
              </a:rPr>
              <a:t>у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л</a:t>
            </a:r>
            <a:r>
              <a:rPr sz="1300" spc="-105" dirty="0">
                <a:solidFill>
                  <a:srgbClr val="5F5F5F"/>
                </a:solidFill>
                <a:latin typeface="Arial"/>
                <a:cs typeface="Arial"/>
              </a:rPr>
              <a:t>ь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т</a:t>
            </a:r>
            <a:r>
              <a:rPr sz="1300" spc="-20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ро</a:t>
            </a:r>
            <a:r>
              <a:rPr sz="1300" spc="-25" dirty="0">
                <a:solidFill>
                  <a:srgbClr val="5F5F5F"/>
                </a:solidFill>
                <a:latin typeface="Arial"/>
                <a:cs typeface="Arial"/>
              </a:rPr>
              <a:t>в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а</a:t>
            </a:r>
            <a:r>
              <a:rPr sz="1300" spc="-5" dirty="0">
                <a:solidFill>
                  <a:srgbClr val="5F5F5F"/>
                </a:solidFill>
                <a:latin typeface="Arial"/>
                <a:cs typeface="Arial"/>
              </a:rPr>
              <a:t>н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ие Сбор</a:t>
            </a:r>
            <a:r>
              <a:rPr sz="1300" spc="20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300" spc="-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ре</a:t>
            </a:r>
            <a:r>
              <a:rPr sz="1300" spc="-15" dirty="0">
                <a:solidFill>
                  <a:srgbClr val="5F5F5F"/>
                </a:solidFill>
                <a:latin typeface="Arial"/>
                <a:cs typeface="Arial"/>
              </a:rPr>
              <a:t>ги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с</a:t>
            </a:r>
            <a:r>
              <a:rPr sz="1300" spc="-20" dirty="0">
                <a:solidFill>
                  <a:srgbClr val="5F5F5F"/>
                </a:solidFill>
                <a:latin typeface="Arial"/>
                <a:cs typeface="Arial"/>
              </a:rPr>
              <a:t>т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рац</a:t>
            </a:r>
            <a:r>
              <a:rPr sz="1300" spc="-15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я</a:t>
            </a:r>
            <a:endParaRPr sz="1300">
              <a:latin typeface="Arial"/>
              <a:cs typeface="Arial"/>
            </a:endParaRPr>
          </a:p>
          <a:p>
            <a:pPr marL="26670" indent="-7620">
              <a:lnSpc>
                <a:spcPct val="100000"/>
              </a:lnSpc>
              <a:spcBef>
                <a:spcPts val="930"/>
              </a:spcBef>
            </a:pP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Э</a:t>
            </a:r>
            <a:r>
              <a:rPr sz="1300" spc="-5" dirty="0">
                <a:solidFill>
                  <a:srgbClr val="5F5F5F"/>
                </a:solidFill>
                <a:latin typeface="Arial"/>
                <a:cs typeface="Arial"/>
              </a:rPr>
              <a:t>к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с</a:t>
            </a:r>
            <a:r>
              <a:rPr sz="1300" spc="-20" dirty="0">
                <a:solidFill>
                  <a:srgbClr val="5F5F5F"/>
                </a:solidFill>
                <a:latin typeface="Arial"/>
                <a:cs typeface="Arial"/>
              </a:rPr>
              <a:t>п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е</a:t>
            </a:r>
            <a:r>
              <a:rPr sz="1300" spc="-35" dirty="0">
                <a:solidFill>
                  <a:srgbClr val="5F5F5F"/>
                </a:solidFill>
                <a:latin typeface="Arial"/>
                <a:cs typeface="Arial"/>
              </a:rPr>
              <a:t>р</a:t>
            </a:r>
            <a:r>
              <a:rPr sz="1300" spc="-20" dirty="0">
                <a:solidFill>
                  <a:srgbClr val="5F5F5F"/>
                </a:solidFill>
                <a:latin typeface="Arial"/>
                <a:cs typeface="Arial"/>
              </a:rPr>
              <a:t>т</a:t>
            </a:r>
            <a:r>
              <a:rPr sz="1300" spc="-15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300" spc="-5" dirty="0">
                <a:solidFill>
                  <a:srgbClr val="5F5F5F"/>
                </a:solidFill>
                <a:latin typeface="Arial"/>
                <a:cs typeface="Arial"/>
              </a:rPr>
              <a:t>з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а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3"/>
              </a:spcBef>
            </a:pPr>
            <a:endParaRPr sz="1500">
              <a:latin typeface="Times New Roman"/>
              <a:cs typeface="Times New Roman"/>
            </a:endParaRPr>
          </a:p>
          <a:p>
            <a:pPr marL="26670">
              <a:lnSpc>
                <a:spcPct val="100000"/>
              </a:lnSpc>
            </a:pP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По</a:t>
            </a:r>
            <a:r>
              <a:rPr sz="1300" spc="-25" dirty="0">
                <a:solidFill>
                  <a:srgbClr val="5F5F5F"/>
                </a:solidFill>
                <a:latin typeface="Arial"/>
                <a:cs typeface="Arial"/>
              </a:rPr>
              <a:t>б</a:t>
            </a:r>
            <a:r>
              <a:rPr sz="1300" spc="-40" dirty="0">
                <a:solidFill>
                  <a:srgbClr val="5F5F5F"/>
                </a:solidFill>
                <a:latin typeface="Arial"/>
                <a:cs typeface="Arial"/>
              </a:rPr>
              <a:t>е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д</a:t>
            </a:r>
            <a:r>
              <a:rPr sz="1300" spc="-20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300" spc="-30" dirty="0">
                <a:solidFill>
                  <a:srgbClr val="5F5F5F"/>
                </a:solidFill>
                <a:latin typeface="Arial"/>
                <a:cs typeface="Arial"/>
              </a:rPr>
              <a:t>т</a:t>
            </a:r>
            <a:r>
              <a:rPr sz="1300" spc="-60" dirty="0">
                <a:solidFill>
                  <a:srgbClr val="5F5F5F"/>
                </a:solidFill>
                <a:latin typeface="Arial"/>
                <a:cs typeface="Arial"/>
              </a:rPr>
              <a:t>е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ли</a:t>
            </a:r>
            <a:r>
              <a:rPr sz="1300" spc="50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300" spc="-5" dirty="0">
                <a:solidFill>
                  <a:srgbClr val="5F5F5F"/>
                </a:solidFill>
                <a:latin typeface="Arial"/>
                <a:cs typeface="Arial"/>
              </a:rPr>
              <a:t>к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он</a:t>
            </a:r>
            <a:r>
              <a:rPr sz="1300" spc="-5" dirty="0">
                <a:solidFill>
                  <a:srgbClr val="5F5F5F"/>
                </a:solidFill>
                <a:latin typeface="Arial"/>
                <a:cs typeface="Arial"/>
              </a:rPr>
              <a:t>к</a:t>
            </a:r>
            <a:r>
              <a:rPr sz="1300" spc="-35" dirty="0">
                <a:solidFill>
                  <a:srgbClr val="5F5F5F"/>
                </a:solidFill>
                <a:latin typeface="Arial"/>
                <a:cs typeface="Arial"/>
              </a:rPr>
              <a:t>у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рса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1"/>
              </a:spcBef>
            </a:pPr>
            <a:endParaRPr sz="1800">
              <a:latin typeface="Times New Roman"/>
              <a:cs typeface="Times New Roman"/>
            </a:endParaRPr>
          </a:p>
          <a:p>
            <a:pPr marL="20955">
              <a:lnSpc>
                <a:spcPct val="100000"/>
              </a:lnSpc>
            </a:pPr>
            <a:r>
              <a:rPr sz="1300" spc="-75" dirty="0">
                <a:solidFill>
                  <a:srgbClr val="5F5F5F"/>
                </a:solidFill>
                <a:latin typeface="Arial"/>
                <a:cs typeface="Arial"/>
              </a:rPr>
              <a:t>Р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еал</a:t>
            </a:r>
            <a:r>
              <a:rPr sz="1300" spc="-20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300" spc="-5" dirty="0">
                <a:solidFill>
                  <a:srgbClr val="5F5F5F"/>
                </a:solidFill>
                <a:latin typeface="Arial"/>
                <a:cs typeface="Arial"/>
              </a:rPr>
              <a:t>з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ация</a:t>
            </a:r>
            <a:r>
              <a:rPr sz="1300" spc="3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300" spc="-20" dirty="0">
                <a:solidFill>
                  <a:srgbClr val="5F5F5F"/>
                </a:solidFill>
                <a:latin typeface="Arial"/>
                <a:cs typeface="Arial"/>
              </a:rPr>
              <a:t>п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рое</a:t>
            </a:r>
            <a:r>
              <a:rPr sz="1300" spc="-5" dirty="0">
                <a:solidFill>
                  <a:srgbClr val="5F5F5F"/>
                </a:solidFill>
                <a:latin typeface="Arial"/>
                <a:cs typeface="Arial"/>
              </a:rPr>
              <a:t>к</a:t>
            </a:r>
            <a:r>
              <a:rPr sz="1300" spc="-30" dirty="0">
                <a:solidFill>
                  <a:srgbClr val="5F5F5F"/>
                </a:solidFill>
                <a:latin typeface="Arial"/>
                <a:cs typeface="Arial"/>
              </a:rPr>
              <a:t>т</a:t>
            </a:r>
            <a:r>
              <a:rPr sz="1300" spc="-10" dirty="0">
                <a:solidFill>
                  <a:srgbClr val="5F5F5F"/>
                </a:solidFill>
                <a:latin typeface="Arial"/>
                <a:cs typeface="Arial"/>
              </a:rPr>
              <a:t>ов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50">
              <a:latin typeface="Times New Roman"/>
              <a:cs typeface="Times New Roman"/>
            </a:endParaRPr>
          </a:p>
          <a:p>
            <a:pPr marL="370840">
              <a:lnSpc>
                <a:spcPct val="100000"/>
              </a:lnSpc>
            </a:pPr>
            <a:r>
              <a:rPr sz="1200" b="1" spc="-30" dirty="0">
                <a:solidFill>
                  <a:srgbClr val="1CBAB4"/>
                </a:solidFill>
                <a:latin typeface="Arial"/>
                <a:cs typeface="Arial"/>
              </a:rPr>
              <a:t>С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r>
              <a:rPr sz="1200" b="1" spc="-105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200" b="1" spc="-40" dirty="0">
                <a:solidFill>
                  <a:srgbClr val="1CBAB4"/>
                </a:solidFill>
                <a:latin typeface="Arial"/>
                <a:cs typeface="Arial"/>
              </a:rPr>
              <a:t>А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БОТ</a:t>
            </a:r>
            <a:r>
              <a:rPr sz="1200" b="1" spc="-5" dirty="0">
                <a:solidFill>
                  <a:srgbClr val="1CBAB4"/>
                </a:solidFill>
                <a:latin typeface="Arial"/>
                <a:cs typeface="Arial"/>
              </a:rPr>
              <a:t>Н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ИЧЕ</a:t>
            </a:r>
            <a:r>
              <a:rPr sz="1200" b="1" spc="-30" dirty="0">
                <a:solidFill>
                  <a:srgbClr val="1CBAB4"/>
                </a:solidFill>
                <a:latin typeface="Arial"/>
                <a:cs typeface="Arial"/>
              </a:rPr>
              <a:t>С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200" b="1" spc="-30" dirty="0">
                <a:solidFill>
                  <a:srgbClr val="1CBAB4"/>
                </a:solidFill>
                <a:latin typeface="Arial"/>
                <a:cs typeface="Arial"/>
              </a:rPr>
              <a:t>В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endParaRPr sz="1200">
              <a:latin typeface="Arial"/>
              <a:cs typeface="Arial"/>
            </a:endParaRPr>
          </a:p>
          <a:p>
            <a:pPr marL="370840">
              <a:lnSpc>
                <a:spcPct val="100000"/>
              </a:lnSpc>
              <a:spcBef>
                <a:spcPts val="25"/>
              </a:spcBef>
            </a:pP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Р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еа</a:t>
            </a: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л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ьная</a:t>
            </a:r>
            <a:r>
              <a:rPr sz="6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под</a:t>
            </a: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д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ер</a:t>
            </a:r>
            <a:r>
              <a:rPr sz="600" spc="-10" dirty="0">
                <a:solidFill>
                  <a:srgbClr val="585858"/>
                </a:solidFill>
                <a:latin typeface="Arial"/>
                <a:cs typeface="Arial"/>
              </a:rPr>
              <a:t>ж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ка добрых </a:t>
            </a: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д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ел</a:t>
            </a:r>
            <a:endParaRPr sz="6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07264"/>
            <a:ext cx="102235" cy="398145"/>
          </a:xfrm>
          <a:custGeom>
            <a:avLst/>
            <a:gdLst/>
            <a:ahLst/>
            <a:cxnLst/>
            <a:rect l="l" t="t" r="r" b="b"/>
            <a:pathLst>
              <a:path w="102235" h="398145">
                <a:moveTo>
                  <a:pt x="0" y="397763"/>
                </a:moveTo>
                <a:lnTo>
                  <a:pt x="102107" y="397763"/>
                </a:lnTo>
                <a:lnTo>
                  <a:pt x="102107" y="0"/>
                </a:lnTo>
                <a:lnTo>
                  <a:pt x="0" y="0"/>
                </a:lnTo>
                <a:lnTo>
                  <a:pt x="0" y="397763"/>
                </a:lnTo>
                <a:close/>
              </a:path>
            </a:pathLst>
          </a:custGeom>
          <a:solidFill>
            <a:srgbClr val="1CBA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49936" y="2823972"/>
            <a:ext cx="5339080" cy="1905"/>
          </a:xfrm>
          <a:custGeom>
            <a:avLst/>
            <a:gdLst/>
            <a:ahLst/>
            <a:cxnLst/>
            <a:rect l="l" t="t" r="r" b="b"/>
            <a:pathLst>
              <a:path w="5339080" h="1905">
                <a:moveTo>
                  <a:pt x="0" y="0"/>
                </a:moveTo>
                <a:lnTo>
                  <a:pt x="5338572" y="1524"/>
                </a:lnTo>
              </a:path>
            </a:pathLst>
          </a:custGeom>
          <a:ln w="9144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141976" y="2997708"/>
            <a:ext cx="103632" cy="123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37632" y="2997708"/>
            <a:ext cx="102108" cy="123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10895" y="2979420"/>
            <a:ext cx="192024" cy="1432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5552" y="2892552"/>
            <a:ext cx="460247" cy="34137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872232" y="1029081"/>
            <a:ext cx="61087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FFFFFF"/>
                </a:solidFill>
                <a:latin typeface="Calibri"/>
                <a:cs typeface="Calibri"/>
              </a:rPr>
              <a:t>Все</a:t>
            </a:r>
            <a:r>
              <a:rPr sz="1000" b="1" spc="-15" dirty="0">
                <a:solidFill>
                  <a:srgbClr val="FFFFFF"/>
                </a:solidFill>
                <a:latin typeface="Calibri"/>
                <a:cs typeface="Calibri"/>
              </a:rPr>
              <a:t>г</a:t>
            </a:r>
            <a:r>
              <a:rPr sz="1000" b="1" spc="-10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10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Calibri"/>
                <a:cs typeface="Calibri"/>
              </a:rPr>
              <a:t>1370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28134" y="361340"/>
            <a:ext cx="102743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20" dirty="0">
                <a:solidFill>
                  <a:srgbClr val="FFFFFF"/>
                </a:solidFill>
                <a:latin typeface="Calibri"/>
                <a:cs typeface="Calibri"/>
              </a:rPr>
              <a:t>Н</a:t>
            </a:r>
            <a:r>
              <a:rPr sz="1000" b="1" spc="-5" dirty="0">
                <a:solidFill>
                  <a:srgbClr val="FFFFFF"/>
                </a:solidFill>
                <a:latin typeface="Calibri"/>
                <a:cs typeface="Calibri"/>
              </a:rPr>
              <a:t>а</a:t>
            </a:r>
            <a:r>
              <a:rPr sz="1000" b="1" spc="-15" dirty="0">
                <a:solidFill>
                  <a:srgbClr val="FFFFFF"/>
                </a:solidFill>
                <a:latin typeface="Calibri"/>
                <a:cs typeface="Calibri"/>
              </a:rPr>
              <a:t> д</a:t>
            </a:r>
            <a:r>
              <a:rPr sz="1000" b="1" spc="-10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1000" b="1" spc="-5" dirty="0">
                <a:solidFill>
                  <a:srgbClr val="FFFFFF"/>
                </a:solidFill>
                <a:latin typeface="Calibri"/>
                <a:cs typeface="Calibri"/>
              </a:rPr>
              <a:t>ра</a:t>
            </a:r>
            <a:r>
              <a:rPr sz="1000" b="1" spc="-15" dirty="0">
                <a:solidFill>
                  <a:srgbClr val="FFFFFF"/>
                </a:solidFill>
                <a:latin typeface="Calibri"/>
                <a:cs typeface="Calibri"/>
              </a:rPr>
              <a:t>б</a:t>
            </a:r>
            <a:r>
              <a:rPr sz="1000" b="1" spc="-5" dirty="0">
                <a:solidFill>
                  <a:srgbClr val="FFFFFF"/>
                </a:solidFill>
                <a:latin typeface="Calibri"/>
                <a:cs typeface="Calibri"/>
              </a:rPr>
              <a:t>от</a:t>
            </a:r>
            <a:r>
              <a:rPr sz="1000" b="1" spc="-10" dirty="0">
                <a:solidFill>
                  <a:srgbClr val="FFFFFF"/>
                </a:solidFill>
                <a:latin typeface="Calibri"/>
                <a:cs typeface="Calibri"/>
              </a:rPr>
              <a:t>к</a:t>
            </a:r>
            <a:r>
              <a:rPr sz="1000" b="1" spc="-5" dirty="0">
                <a:solidFill>
                  <a:srgbClr val="FFFFFF"/>
                </a:solidFill>
                <a:latin typeface="Calibri"/>
                <a:cs typeface="Calibri"/>
              </a:rPr>
              <a:t>у</a:t>
            </a:r>
            <a:r>
              <a:rPr sz="10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Calibri"/>
                <a:cs typeface="Calibri"/>
              </a:rPr>
              <a:t>168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762246" y="1336294"/>
            <a:ext cx="7874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1000" b="1" spc="-15" dirty="0">
                <a:solidFill>
                  <a:srgbClr val="FFFFFF"/>
                </a:solidFill>
                <a:latin typeface="Calibri"/>
                <a:cs typeface="Calibri"/>
              </a:rPr>
              <a:t>т</a:t>
            </a:r>
            <a:r>
              <a:rPr sz="1000" b="1" spc="-10" dirty="0">
                <a:solidFill>
                  <a:srgbClr val="FFFFFF"/>
                </a:solidFill>
                <a:latin typeface="Calibri"/>
                <a:cs typeface="Calibri"/>
              </a:rPr>
              <a:t>клонено</a:t>
            </a:r>
            <a:r>
              <a:rPr sz="1000" b="1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Calibri"/>
                <a:cs typeface="Calibri"/>
              </a:rPr>
              <a:t>64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8673" rIns="0" bIns="0" rtlCol="0">
            <a:spAutoFit/>
          </a:bodyPr>
          <a:lstStyle/>
          <a:p>
            <a:pPr marL="190500">
              <a:lnSpc>
                <a:spcPts val="1905"/>
              </a:lnSpc>
            </a:pPr>
            <a:r>
              <a:rPr sz="1600" b="1" spc="-15" dirty="0">
                <a:solidFill>
                  <a:srgbClr val="1CBAB4"/>
                </a:solidFill>
                <a:latin typeface="Arial"/>
                <a:cs typeface="Arial"/>
              </a:rPr>
              <a:t>Э</a:t>
            </a:r>
            <a:r>
              <a:rPr sz="1600" b="1" spc="-30" dirty="0">
                <a:solidFill>
                  <a:srgbClr val="1CBAB4"/>
                </a:solidFill>
                <a:latin typeface="Arial"/>
                <a:cs typeface="Arial"/>
              </a:rPr>
              <a:t>к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с</a:t>
            </a:r>
            <a:r>
              <a:rPr sz="1600" b="1" spc="-20" dirty="0">
                <a:solidFill>
                  <a:srgbClr val="1CBAB4"/>
                </a:solidFill>
                <a:latin typeface="Arial"/>
                <a:cs typeface="Arial"/>
              </a:rPr>
              <a:t>п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е</a:t>
            </a:r>
            <a:r>
              <a:rPr sz="1600" b="1" spc="-40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600" b="1" spc="-30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и</a:t>
            </a:r>
            <a:r>
              <a:rPr sz="1600" b="1" spc="-40" dirty="0">
                <a:solidFill>
                  <a:srgbClr val="1CBAB4"/>
                </a:solidFill>
                <a:latin typeface="Arial"/>
                <a:cs typeface="Arial"/>
              </a:rPr>
              <a:t>з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а.</a:t>
            </a:r>
            <a:r>
              <a:rPr sz="1600" b="1" spc="40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Перви</a:t>
            </a:r>
            <a:r>
              <a:rPr sz="1600" b="1" spc="-15" dirty="0">
                <a:solidFill>
                  <a:srgbClr val="1CBAB4"/>
                </a:solidFill>
                <a:latin typeface="Arial"/>
                <a:cs typeface="Arial"/>
              </a:rPr>
              <a:t>чн</a:t>
            </a:r>
            <a:r>
              <a:rPr sz="1600" b="1" spc="-1190" dirty="0">
                <a:solidFill>
                  <a:srgbClr val="1CBAB4"/>
                </a:solidFill>
                <a:latin typeface="Arial"/>
                <a:cs typeface="Arial"/>
              </a:rPr>
              <a:t>ы</a:t>
            </a:r>
            <a:r>
              <a:rPr sz="1500" spc="-15" baseline="22222" dirty="0">
                <a:solidFill>
                  <a:srgbClr val="FFFFFF"/>
                </a:solidFill>
              </a:rPr>
              <a:t>С</a:t>
            </a:r>
            <a:r>
              <a:rPr sz="1500" spc="-30" baseline="22222" dirty="0">
                <a:solidFill>
                  <a:srgbClr val="FFFFFF"/>
                </a:solidFill>
              </a:rPr>
              <a:t>б</a:t>
            </a:r>
            <a:r>
              <a:rPr sz="1500" spc="-630" baseline="22222" dirty="0">
                <a:solidFill>
                  <a:srgbClr val="FFFFFF"/>
                </a:solidFill>
              </a:rPr>
              <a:t>о</a:t>
            </a:r>
            <a:r>
              <a:rPr sz="1600" b="1" spc="-585" dirty="0">
                <a:solidFill>
                  <a:srgbClr val="1CBAB4"/>
                </a:solidFill>
                <a:latin typeface="Arial"/>
                <a:cs typeface="Arial"/>
              </a:rPr>
              <a:t>й</a:t>
            </a:r>
            <a:r>
              <a:rPr sz="1500" spc="-15" baseline="22222" dirty="0">
                <a:solidFill>
                  <a:srgbClr val="FFFFFF"/>
                </a:solidFill>
              </a:rPr>
              <a:t>р</a:t>
            </a:r>
            <a:r>
              <a:rPr sz="1500" baseline="22222" dirty="0">
                <a:solidFill>
                  <a:srgbClr val="FFFFFF"/>
                </a:solidFill>
              </a:rPr>
              <a:t> </a:t>
            </a:r>
            <a:r>
              <a:rPr sz="1500" spc="82" baseline="22222" dirty="0">
                <a:solidFill>
                  <a:srgbClr val="FFFFFF"/>
                </a:solidFill>
              </a:rPr>
              <a:t> </a:t>
            </a:r>
            <a:r>
              <a:rPr sz="1600" b="1" spc="-50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r>
              <a:rPr sz="1600" b="1" spc="-30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б</a:t>
            </a:r>
            <a:r>
              <a:rPr sz="1600" b="1" spc="-20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600" b="1" spc="25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sz="1600" b="1" spc="-40" dirty="0">
                <a:solidFill>
                  <a:srgbClr val="1CBAB4"/>
                </a:solidFill>
                <a:latin typeface="Arial"/>
                <a:cs typeface="Arial"/>
              </a:rPr>
              <a:t>з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ая</a:t>
            </a:r>
            <a:r>
              <a:rPr sz="1600" b="1" spc="-30" dirty="0">
                <a:solidFill>
                  <a:srgbClr val="1CBAB4"/>
                </a:solidFill>
                <a:latin typeface="Arial"/>
                <a:cs typeface="Arial"/>
              </a:rPr>
              <a:t>в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ок.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89864" y="606376"/>
            <a:ext cx="2122805" cy="302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u="sng" spc="-254" dirty="0">
                <a:latin typeface="Times New Roman"/>
                <a:cs typeface="Times New Roman"/>
              </a:rPr>
              <a:t> </a:t>
            </a:r>
            <a:r>
              <a:rPr sz="1000" u="sng" spc="-10" dirty="0">
                <a:latin typeface="Times New Roman"/>
                <a:cs typeface="Times New Roman"/>
              </a:rPr>
              <a:t>Пр</a:t>
            </a:r>
            <a:r>
              <a:rPr sz="1000" u="sng" spc="-254" dirty="0">
                <a:latin typeface="Times New Roman"/>
                <a:cs typeface="Times New Roman"/>
              </a:rPr>
              <a:t> </a:t>
            </a:r>
            <a:r>
              <a:rPr sz="1000" u="sng" spc="-20" dirty="0">
                <a:latin typeface="Times New Roman"/>
                <a:cs typeface="Times New Roman"/>
              </a:rPr>
              <a:t>и</a:t>
            </a:r>
            <a:r>
              <a:rPr sz="1000" u="sng" spc="-5" dirty="0">
                <a:latin typeface="Times New Roman"/>
                <a:cs typeface="Times New Roman"/>
              </a:rPr>
              <a:t>ч</a:t>
            </a:r>
            <a:r>
              <a:rPr sz="1000" u="sng" spc="-15" dirty="0">
                <a:latin typeface="Times New Roman"/>
                <a:cs typeface="Times New Roman"/>
              </a:rPr>
              <a:t>и</a:t>
            </a:r>
            <a:r>
              <a:rPr sz="1000" u="sng" spc="-20" dirty="0">
                <a:latin typeface="Times New Roman"/>
                <a:cs typeface="Times New Roman"/>
              </a:rPr>
              <a:t>н</a:t>
            </a:r>
            <a:r>
              <a:rPr sz="1000" u="sng" spc="-10" dirty="0">
                <a:latin typeface="Times New Roman"/>
                <a:cs typeface="Times New Roman"/>
              </a:rPr>
              <a:t>ы</a:t>
            </a:r>
            <a:r>
              <a:rPr sz="1000" u="sng" spc="20" dirty="0">
                <a:latin typeface="Times New Roman"/>
                <a:cs typeface="Times New Roman"/>
              </a:rPr>
              <a:t> </a:t>
            </a:r>
            <a:r>
              <a:rPr sz="1000" u="sng" spc="-5" dirty="0">
                <a:latin typeface="Times New Roman"/>
                <a:cs typeface="Times New Roman"/>
              </a:rPr>
              <a:t>о</a:t>
            </a:r>
            <a:r>
              <a:rPr sz="1000" u="sng" spc="-254" dirty="0">
                <a:latin typeface="Times New Roman"/>
                <a:cs typeface="Times New Roman"/>
              </a:rPr>
              <a:t> </a:t>
            </a:r>
            <a:r>
              <a:rPr sz="1000" u="sng" spc="-10" dirty="0">
                <a:latin typeface="Times New Roman"/>
                <a:cs typeface="Times New Roman"/>
              </a:rPr>
              <a:t>тк</a:t>
            </a:r>
            <a:r>
              <a:rPr sz="1000" u="sng" spc="-15" dirty="0">
                <a:latin typeface="Times New Roman"/>
                <a:cs typeface="Times New Roman"/>
              </a:rPr>
              <a:t>л</a:t>
            </a:r>
            <a:r>
              <a:rPr sz="1000" u="sng" spc="-5" dirty="0">
                <a:latin typeface="Times New Roman"/>
                <a:cs typeface="Times New Roman"/>
              </a:rPr>
              <a:t>о</a:t>
            </a:r>
            <a:r>
              <a:rPr sz="1000" u="sng" spc="-254" dirty="0">
                <a:latin typeface="Times New Roman"/>
                <a:cs typeface="Times New Roman"/>
              </a:rPr>
              <a:t> </a:t>
            </a:r>
            <a:r>
              <a:rPr sz="1000" u="sng" spc="-20" dirty="0">
                <a:latin typeface="Times New Roman"/>
                <a:cs typeface="Times New Roman"/>
              </a:rPr>
              <a:t>н</a:t>
            </a:r>
            <a:r>
              <a:rPr sz="1000" u="sng" spc="-5" dirty="0">
                <a:latin typeface="Times New Roman"/>
                <a:cs typeface="Times New Roman"/>
              </a:rPr>
              <a:t>е</a:t>
            </a:r>
            <a:r>
              <a:rPr sz="1000" u="sng" spc="-15" dirty="0">
                <a:latin typeface="Times New Roman"/>
                <a:cs typeface="Times New Roman"/>
              </a:rPr>
              <a:t>н</a:t>
            </a:r>
            <a:r>
              <a:rPr sz="1000" u="sng" spc="-20" dirty="0">
                <a:latin typeface="Times New Roman"/>
                <a:cs typeface="Times New Roman"/>
              </a:rPr>
              <a:t>и</a:t>
            </a:r>
            <a:r>
              <a:rPr sz="1000" u="sng" spc="-5" dirty="0">
                <a:latin typeface="Times New Roman"/>
                <a:cs typeface="Times New Roman"/>
              </a:rPr>
              <a:t>я</a:t>
            </a:r>
            <a:r>
              <a:rPr sz="1000" u="sng" spc="50" dirty="0">
                <a:latin typeface="Times New Roman"/>
                <a:cs typeface="Times New Roman"/>
              </a:rPr>
              <a:t> </a:t>
            </a:r>
            <a:r>
              <a:rPr sz="1000" u="sng" spc="-20" dirty="0">
                <a:latin typeface="Times New Roman"/>
                <a:cs typeface="Times New Roman"/>
              </a:rPr>
              <a:t>п</a:t>
            </a:r>
            <a:r>
              <a:rPr sz="1000" u="sng" spc="-5" dirty="0">
                <a:latin typeface="Times New Roman"/>
                <a:cs typeface="Times New Roman"/>
              </a:rPr>
              <a:t>о ф</a:t>
            </a:r>
            <a:r>
              <a:rPr sz="1000" u="sng" spc="-254" dirty="0">
                <a:latin typeface="Times New Roman"/>
                <a:cs typeface="Times New Roman"/>
              </a:rPr>
              <a:t> </a:t>
            </a:r>
            <a:r>
              <a:rPr sz="1000" u="sng" spc="-5" dirty="0">
                <a:latin typeface="Times New Roman"/>
                <a:cs typeface="Times New Roman"/>
              </a:rPr>
              <a:t>о</a:t>
            </a:r>
            <a:r>
              <a:rPr sz="1000" u="sng" spc="-254" dirty="0">
                <a:latin typeface="Times New Roman"/>
                <a:cs typeface="Times New Roman"/>
              </a:rPr>
              <a:t> </a:t>
            </a:r>
            <a:r>
              <a:rPr sz="1000" u="sng" spc="-5" dirty="0">
                <a:latin typeface="Times New Roman"/>
                <a:cs typeface="Times New Roman"/>
              </a:rPr>
              <a:t>р</a:t>
            </a:r>
            <a:r>
              <a:rPr sz="1000" u="sng" spc="-254" dirty="0">
                <a:latin typeface="Times New Roman"/>
                <a:cs typeface="Times New Roman"/>
              </a:rPr>
              <a:t> </a:t>
            </a:r>
            <a:r>
              <a:rPr sz="1000" u="sng" spc="-10" dirty="0">
                <a:latin typeface="Times New Roman"/>
                <a:cs typeface="Times New Roman"/>
              </a:rPr>
              <a:t>м</a:t>
            </a:r>
            <a:r>
              <a:rPr sz="1000" u="sng" spc="-254" dirty="0">
                <a:latin typeface="Times New Roman"/>
                <a:cs typeface="Times New Roman"/>
              </a:rPr>
              <a:t> </a:t>
            </a:r>
            <a:r>
              <a:rPr sz="1000" u="sng" spc="-5" dirty="0">
                <a:latin typeface="Times New Roman"/>
                <a:cs typeface="Times New Roman"/>
              </a:rPr>
              <a:t>а</a:t>
            </a:r>
            <a:r>
              <a:rPr sz="1000" u="sng" spc="-10" dirty="0">
                <a:latin typeface="Times New Roman"/>
                <a:cs typeface="Times New Roman"/>
              </a:rPr>
              <a:t>л</a:t>
            </a:r>
            <a:r>
              <a:rPr sz="1000" u="sng" spc="-5" dirty="0">
                <a:latin typeface="Times New Roman"/>
                <a:cs typeface="Times New Roman"/>
              </a:rPr>
              <a:t>ь</a:t>
            </a:r>
            <a:r>
              <a:rPr sz="1000" u="sng" spc="-15" dirty="0">
                <a:latin typeface="Times New Roman"/>
                <a:cs typeface="Times New Roman"/>
              </a:rPr>
              <a:t>н</a:t>
            </a:r>
            <a:r>
              <a:rPr sz="1000" u="sng" spc="-10" dirty="0">
                <a:latin typeface="Times New Roman"/>
                <a:cs typeface="Times New Roman"/>
              </a:rPr>
              <a:t>ым 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195"/>
              </a:lnSpc>
              <a:spcBef>
                <a:spcPts val="180"/>
              </a:spcBef>
            </a:pPr>
            <a:r>
              <a:rPr sz="1000" u="sng" spc="-254" dirty="0">
                <a:latin typeface="Times New Roman"/>
                <a:cs typeface="Times New Roman"/>
              </a:rPr>
              <a:t> </a:t>
            </a:r>
            <a:r>
              <a:rPr sz="1000" u="sng" spc="-15" dirty="0">
                <a:latin typeface="Times New Roman"/>
                <a:cs typeface="Times New Roman"/>
              </a:rPr>
              <a:t>п</a:t>
            </a:r>
            <a:r>
              <a:rPr sz="1000" u="sng" spc="-5" dirty="0">
                <a:latin typeface="Times New Roman"/>
                <a:cs typeface="Times New Roman"/>
              </a:rPr>
              <a:t>р</a:t>
            </a:r>
            <a:r>
              <a:rPr sz="1000" u="sng" spc="-250" dirty="0">
                <a:latin typeface="Times New Roman"/>
                <a:cs typeface="Times New Roman"/>
              </a:rPr>
              <a:t> </a:t>
            </a:r>
            <a:r>
              <a:rPr sz="1000" u="sng" spc="-15" dirty="0">
                <a:latin typeface="Times New Roman"/>
                <a:cs typeface="Times New Roman"/>
              </a:rPr>
              <a:t>и</a:t>
            </a:r>
            <a:r>
              <a:rPr sz="1000" u="sng" spc="-5" dirty="0">
                <a:latin typeface="Times New Roman"/>
                <a:cs typeface="Times New Roman"/>
              </a:rPr>
              <a:t>зна</a:t>
            </a:r>
            <a:r>
              <a:rPr sz="1000" u="sng" spc="-10" dirty="0">
                <a:latin typeface="Times New Roman"/>
                <a:cs typeface="Times New Roman"/>
              </a:rPr>
              <a:t>кам</a:t>
            </a:r>
            <a:r>
              <a:rPr sz="1000" u="sng" spc="-250" dirty="0">
                <a:latin typeface="Times New Roman"/>
                <a:cs typeface="Times New Roman"/>
              </a:rPr>
              <a:t> </a:t>
            </a:r>
            <a:r>
              <a:rPr sz="1000" u="sng" spc="-5" dirty="0">
                <a:latin typeface="Times New Roman"/>
                <a:cs typeface="Times New Roman"/>
              </a:rPr>
              <a:t>: 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89992" y="962025"/>
            <a:ext cx="2356358" cy="1774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0965" marR="5080" indent="-88265">
              <a:lnSpc>
                <a:spcPct val="115100"/>
              </a:lnSpc>
              <a:buFont typeface="Symbol"/>
              <a:buChar char=""/>
              <a:tabLst>
                <a:tab pos="101600" algn="l"/>
              </a:tabLst>
            </a:pPr>
            <a:r>
              <a:rPr lang="ru-RU" sz="1000" dirty="0" smtClean="0">
                <a:latin typeface="Times New Roman"/>
                <a:cs typeface="Times New Roman"/>
              </a:rPr>
              <a:t>не соответствие Положению о конкурсе</a:t>
            </a:r>
          </a:p>
          <a:p>
            <a:pPr marL="100965" marR="5080" indent="-88265">
              <a:lnSpc>
                <a:spcPct val="115100"/>
              </a:lnSpc>
              <a:buFont typeface="Symbol"/>
              <a:buChar char=""/>
              <a:tabLst>
                <a:tab pos="101600" algn="l"/>
              </a:tabLst>
            </a:pPr>
            <a:r>
              <a:rPr sz="1000" dirty="0" err="1" smtClean="0">
                <a:latin typeface="Times New Roman"/>
                <a:cs typeface="Times New Roman"/>
              </a:rPr>
              <a:t>о</a:t>
            </a:r>
            <a:r>
              <a:rPr sz="1000" spc="-10" dirty="0" err="1" smtClean="0">
                <a:latin typeface="Times New Roman"/>
                <a:cs typeface="Times New Roman"/>
              </a:rPr>
              <a:t>т</a:t>
            </a:r>
            <a:r>
              <a:rPr sz="1000" spc="-5" dirty="0" err="1" smtClean="0">
                <a:latin typeface="Times New Roman"/>
                <a:cs typeface="Times New Roman"/>
              </a:rPr>
              <a:t>с</a:t>
            </a:r>
            <a:r>
              <a:rPr sz="1000" spc="-25" dirty="0" err="1" smtClean="0">
                <a:latin typeface="Times New Roman"/>
                <a:cs typeface="Times New Roman"/>
              </a:rPr>
              <a:t>у</a:t>
            </a:r>
            <a:r>
              <a:rPr sz="1000" spc="-10" dirty="0" err="1" smtClean="0">
                <a:latin typeface="Times New Roman"/>
                <a:cs typeface="Times New Roman"/>
              </a:rPr>
              <a:t>т</a:t>
            </a:r>
            <a:r>
              <a:rPr sz="1000" spc="-5" dirty="0" err="1" smtClean="0">
                <a:latin typeface="Times New Roman"/>
                <a:cs typeface="Times New Roman"/>
              </a:rPr>
              <a:t>ст</a:t>
            </a:r>
            <a:r>
              <a:rPr sz="1000" spc="-10" dirty="0" err="1" smtClean="0">
                <a:latin typeface="Times New Roman"/>
                <a:cs typeface="Times New Roman"/>
              </a:rPr>
              <a:t>в</a:t>
            </a:r>
            <a:r>
              <a:rPr sz="1000" spc="-5" dirty="0" err="1" smtClean="0">
                <a:latin typeface="Times New Roman"/>
                <a:cs typeface="Times New Roman"/>
              </a:rPr>
              <a:t>ие</a:t>
            </a:r>
            <a:r>
              <a:rPr sz="1000" spc="50" dirty="0" smtClean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пи</a:t>
            </a:r>
            <a:r>
              <a:rPr sz="1000" spc="-5" dirty="0">
                <a:latin typeface="Times New Roman"/>
                <a:cs typeface="Times New Roman"/>
              </a:rPr>
              <a:t>сем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о</a:t>
            </a:r>
            <a:r>
              <a:rPr sz="1000" spc="-5" dirty="0">
                <a:latin typeface="Times New Roman"/>
                <a:cs typeface="Times New Roman"/>
              </a:rPr>
              <a:t>т </a:t>
            </a:r>
            <a:r>
              <a:rPr sz="1000" dirty="0">
                <a:latin typeface="Times New Roman"/>
                <a:cs typeface="Times New Roman"/>
              </a:rPr>
              <a:t>р</a:t>
            </a:r>
            <a:r>
              <a:rPr sz="1000" spc="-5" dirty="0">
                <a:latin typeface="Times New Roman"/>
                <a:cs typeface="Times New Roman"/>
              </a:rPr>
              <a:t>е</a:t>
            </a:r>
            <a:r>
              <a:rPr sz="1000" spc="-10" dirty="0">
                <a:latin typeface="Times New Roman"/>
                <a:cs typeface="Times New Roman"/>
              </a:rPr>
              <a:t>л</a:t>
            </a:r>
            <a:r>
              <a:rPr sz="1000" spc="-15" dirty="0">
                <a:latin typeface="Times New Roman"/>
                <a:cs typeface="Times New Roman"/>
              </a:rPr>
              <a:t>и</a:t>
            </a:r>
            <a:r>
              <a:rPr sz="1000" spc="-5" dirty="0">
                <a:latin typeface="Times New Roman"/>
                <a:cs typeface="Times New Roman"/>
              </a:rPr>
              <a:t>г</a:t>
            </a:r>
            <a:r>
              <a:rPr sz="1000" spc="-15" dirty="0">
                <a:latin typeface="Times New Roman"/>
                <a:cs typeface="Times New Roman"/>
              </a:rPr>
              <a:t>и</a:t>
            </a:r>
            <a:r>
              <a:rPr sz="1000" dirty="0">
                <a:latin typeface="Times New Roman"/>
                <a:cs typeface="Times New Roman"/>
              </a:rPr>
              <a:t>о</a:t>
            </a:r>
            <a:r>
              <a:rPr sz="1000" spc="-10" dirty="0">
                <a:latin typeface="Times New Roman"/>
                <a:cs typeface="Times New Roman"/>
              </a:rPr>
              <a:t>зных</a:t>
            </a:r>
            <a:r>
              <a:rPr sz="1000" spc="-5" dirty="0">
                <a:latin typeface="Times New Roman"/>
                <a:cs typeface="Times New Roman"/>
              </a:rPr>
              <a:t> орга</a:t>
            </a:r>
            <a:r>
              <a:rPr sz="1000" spc="-20" dirty="0">
                <a:latin typeface="Times New Roman"/>
                <a:cs typeface="Times New Roman"/>
              </a:rPr>
              <a:t>ни</a:t>
            </a:r>
            <a:r>
              <a:rPr sz="1000" spc="-5" dirty="0">
                <a:latin typeface="Times New Roman"/>
                <a:cs typeface="Times New Roman"/>
              </a:rPr>
              <a:t>за</a:t>
            </a:r>
            <a:r>
              <a:rPr sz="1000" spc="-15" dirty="0">
                <a:latin typeface="Times New Roman"/>
                <a:cs typeface="Times New Roman"/>
              </a:rPr>
              <a:t>ц</a:t>
            </a:r>
            <a:r>
              <a:rPr sz="1000" spc="-20" dirty="0">
                <a:latin typeface="Times New Roman"/>
                <a:cs typeface="Times New Roman"/>
              </a:rPr>
              <a:t>и</a:t>
            </a:r>
            <a:r>
              <a:rPr sz="1000" spc="-10" dirty="0">
                <a:latin typeface="Times New Roman"/>
                <a:cs typeface="Times New Roman"/>
              </a:rPr>
              <a:t>й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(о</a:t>
            </a:r>
            <a:r>
              <a:rPr sz="1000" spc="-10" dirty="0">
                <a:latin typeface="Times New Roman"/>
                <a:cs typeface="Times New Roman"/>
              </a:rPr>
              <a:t>бя</a:t>
            </a:r>
            <a:r>
              <a:rPr sz="1000" spc="-5" dirty="0">
                <a:latin typeface="Times New Roman"/>
                <a:cs typeface="Times New Roman"/>
              </a:rPr>
              <a:t>зате</a:t>
            </a:r>
            <a:r>
              <a:rPr sz="1000" spc="-15" dirty="0">
                <a:latin typeface="Times New Roman"/>
                <a:cs typeface="Times New Roman"/>
              </a:rPr>
              <a:t>л</a:t>
            </a:r>
            <a:r>
              <a:rPr sz="1000" spc="-5" dirty="0">
                <a:latin typeface="Times New Roman"/>
                <a:cs typeface="Times New Roman"/>
              </a:rPr>
              <a:t>ь</a:t>
            </a:r>
            <a:r>
              <a:rPr sz="1000" spc="-15" dirty="0">
                <a:latin typeface="Times New Roman"/>
                <a:cs typeface="Times New Roman"/>
              </a:rPr>
              <a:t>н</a:t>
            </a:r>
            <a:r>
              <a:rPr sz="1000" spc="-5" dirty="0">
                <a:latin typeface="Times New Roman"/>
                <a:cs typeface="Times New Roman"/>
              </a:rPr>
              <a:t>ое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25" dirty="0">
                <a:latin typeface="Times New Roman"/>
                <a:cs typeface="Times New Roman"/>
              </a:rPr>
              <a:t>у</a:t>
            </a:r>
            <a:r>
              <a:rPr sz="1000" spc="-5" dirty="0">
                <a:latin typeface="Times New Roman"/>
                <a:cs typeface="Times New Roman"/>
              </a:rPr>
              <a:t>с</a:t>
            </a:r>
            <a:r>
              <a:rPr sz="1000" spc="-10" dirty="0">
                <a:latin typeface="Times New Roman"/>
                <a:cs typeface="Times New Roman"/>
              </a:rPr>
              <a:t>л</a:t>
            </a:r>
            <a:r>
              <a:rPr sz="1000" spc="-5" dirty="0">
                <a:latin typeface="Times New Roman"/>
                <a:cs typeface="Times New Roman"/>
              </a:rPr>
              <a:t>о</a:t>
            </a:r>
            <a:r>
              <a:rPr sz="1000" spc="-10" dirty="0">
                <a:latin typeface="Times New Roman"/>
                <a:cs typeface="Times New Roman"/>
              </a:rPr>
              <a:t>в</a:t>
            </a:r>
            <a:r>
              <a:rPr sz="1000" spc="-20" dirty="0">
                <a:latin typeface="Times New Roman"/>
                <a:cs typeface="Times New Roman"/>
              </a:rPr>
              <a:t>и</a:t>
            </a:r>
            <a:r>
              <a:rPr sz="1000" spc="-5" dirty="0">
                <a:latin typeface="Times New Roman"/>
                <a:cs typeface="Times New Roman"/>
              </a:rPr>
              <a:t>е д</a:t>
            </a:r>
            <a:r>
              <a:rPr sz="1000" spc="-15" dirty="0">
                <a:latin typeface="Times New Roman"/>
                <a:cs typeface="Times New Roman"/>
              </a:rPr>
              <a:t>л</a:t>
            </a:r>
            <a:r>
              <a:rPr sz="1000" spc="-5" dirty="0">
                <a:latin typeface="Times New Roman"/>
                <a:cs typeface="Times New Roman"/>
              </a:rPr>
              <a:t>я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светс</a:t>
            </a:r>
            <a:r>
              <a:rPr sz="1000" spc="-10" dirty="0">
                <a:latin typeface="Times New Roman"/>
                <a:cs typeface="Times New Roman"/>
              </a:rPr>
              <a:t>к</a:t>
            </a:r>
            <a:r>
              <a:rPr sz="1000" spc="-15" dirty="0">
                <a:latin typeface="Times New Roman"/>
                <a:cs typeface="Times New Roman"/>
              </a:rPr>
              <a:t>и</a:t>
            </a:r>
            <a:r>
              <a:rPr sz="1000" spc="-5" dirty="0">
                <a:latin typeface="Times New Roman"/>
                <a:cs typeface="Times New Roman"/>
              </a:rPr>
              <a:t>х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ор</a:t>
            </a:r>
            <a:r>
              <a:rPr sz="1000" spc="-5" dirty="0">
                <a:latin typeface="Times New Roman"/>
                <a:cs typeface="Times New Roman"/>
              </a:rPr>
              <a:t>га</a:t>
            </a:r>
            <a:r>
              <a:rPr sz="1000" spc="-15" dirty="0">
                <a:latin typeface="Times New Roman"/>
                <a:cs typeface="Times New Roman"/>
              </a:rPr>
              <a:t>ни</a:t>
            </a:r>
            <a:r>
              <a:rPr sz="1000" spc="-5" dirty="0">
                <a:latin typeface="Times New Roman"/>
                <a:cs typeface="Times New Roman"/>
              </a:rPr>
              <a:t>за</a:t>
            </a:r>
            <a:r>
              <a:rPr sz="1000" spc="-15" dirty="0">
                <a:latin typeface="Times New Roman"/>
                <a:cs typeface="Times New Roman"/>
              </a:rPr>
              <a:t>ци</a:t>
            </a:r>
            <a:r>
              <a:rPr sz="1000" spc="-10" dirty="0">
                <a:latin typeface="Times New Roman"/>
                <a:cs typeface="Times New Roman"/>
              </a:rPr>
              <a:t>й</a:t>
            </a:r>
            <a:r>
              <a:rPr sz="1000" spc="-5" dirty="0">
                <a:latin typeface="Times New Roman"/>
                <a:cs typeface="Times New Roman"/>
              </a:rPr>
              <a:t>);</a:t>
            </a:r>
            <a:endParaRPr sz="1000" dirty="0">
              <a:latin typeface="Times New Roman"/>
              <a:cs typeface="Times New Roman"/>
            </a:endParaRPr>
          </a:p>
          <a:p>
            <a:pPr marL="100965" marR="245745" indent="-88265">
              <a:lnSpc>
                <a:spcPct val="114999"/>
              </a:lnSpc>
              <a:buFont typeface="Symbol"/>
              <a:buChar char=""/>
              <a:tabLst>
                <a:tab pos="101600" algn="l"/>
              </a:tabLst>
            </a:pPr>
            <a:r>
              <a:rPr sz="1000" dirty="0" err="1">
                <a:latin typeface="Times New Roman"/>
                <a:cs typeface="Times New Roman"/>
              </a:rPr>
              <a:t>о</a:t>
            </a:r>
            <a:r>
              <a:rPr sz="1000" spc="-10" dirty="0" err="1">
                <a:latin typeface="Times New Roman"/>
                <a:cs typeface="Times New Roman"/>
              </a:rPr>
              <a:t>т</a:t>
            </a:r>
            <a:r>
              <a:rPr sz="1000" spc="-5" dirty="0" err="1">
                <a:latin typeface="Times New Roman"/>
                <a:cs typeface="Times New Roman"/>
              </a:rPr>
              <a:t>с</a:t>
            </a:r>
            <a:r>
              <a:rPr sz="1000" spc="-25" dirty="0" err="1">
                <a:latin typeface="Times New Roman"/>
                <a:cs typeface="Times New Roman"/>
              </a:rPr>
              <a:t>у</a:t>
            </a:r>
            <a:r>
              <a:rPr sz="1000" spc="-10" dirty="0" err="1">
                <a:latin typeface="Times New Roman"/>
                <a:cs typeface="Times New Roman"/>
              </a:rPr>
              <a:t>т</a:t>
            </a:r>
            <a:r>
              <a:rPr sz="1000" spc="-5" dirty="0" err="1">
                <a:latin typeface="Times New Roman"/>
                <a:cs typeface="Times New Roman"/>
              </a:rPr>
              <a:t>ст</a:t>
            </a:r>
            <a:r>
              <a:rPr sz="1000" spc="-10" dirty="0" err="1">
                <a:latin typeface="Times New Roman"/>
                <a:cs typeface="Times New Roman"/>
              </a:rPr>
              <a:t>в</a:t>
            </a:r>
            <a:r>
              <a:rPr sz="1000" spc="-5" dirty="0" err="1">
                <a:latin typeface="Times New Roman"/>
                <a:cs typeface="Times New Roman"/>
              </a:rPr>
              <a:t>ие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 err="1" smtClean="0">
                <a:latin typeface="Times New Roman"/>
                <a:cs typeface="Times New Roman"/>
              </a:rPr>
              <a:t>п</a:t>
            </a:r>
            <a:r>
              <a:rPr sz="1000" dirty="0" err="1" smtClean="0">
                <a:latin typeface="Times New Roman"/>
                <a:cs typeface="Times New Roman"/>
              </a:rPr>
              <a:t>о</a:t>
            </a:r>
            <a:r>
              <a:rPr sz="1000" spc="-10" dirty="0" err="1" smtClean="0">
                <a:latin typeface="Times New Roman"/>
                <a:cs typeface="Times New Roman"/>
              </a:rPr>
              <a:t>л</a:t>
            </a:r>
            <a:r>
              <a:rPr sz="1000" spc="-15" dirty="0" err="1" smtClean="0">
                <a:latin typeface="Times New Roman"/>
                <a:cs typeface="Times New Roman"/>
              </a:rPr>
              <a:t>н</a:t>
            </a:r>
            <a:r>
              <a:rPr sz="1000" dirty="0" err="1" smtClean="0">
                <a:latin typeface="Times New Roman"/>
                <a:cs typeface="Times New Roman"/>
              </a:rPr>
              <a:t>о</a:t>
            </a:r>
            <a:r>
              <a:rPr sz="1000" spc="-5" dirty="0" err="1" smtClean="0">
                <a:latin typeface="Times New Roman"/>
                <a:cs typeface="Times New Roman"/>
              </a:rPr>
              <a:t>го</a:t>
            </a:r>
            <a:r>
              <a:rPr sz="1000" spc="25" dirty="0" smtClean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к</a:t>
            </a:r>
            <a:r>
              <a:rPr sz="1000" dirty="0">
                <a:latin typeface="Times New Roman"/>
                <a:cs typeface="Times New Roman"/>
              </a:rPr>
              <a:t>о</a:t>
            </a:r>
            <a:r>
              <a:rPr sz="1000" spc="-5" dirty="0">
                <a:latin typeface="Times New Roman"/>
                <a:cs typeface="Times New Roman"/>
              </a:rPr>
              <a:t>м</a:t>
            </a:r>
            <a:r>
              <a:rPr sz="1000" spc="-15" dirty="0">
                <a:latin typeface="Times New Roman"/>
                <a:cs typeface="Times New Roman"/>
              </a:rPr>
              <a:t>п</a:t>
            </a:r>
            <a:r>
              <a:rPr sz="1000" spc="-10" dirty="0">
                <a:latin typeface="Times New Roman"/>
                <a:cs typeface="Times New Roman"/>
              </a:rPr>
              <a:t>л</a:t>
            </a:r>
            <a:r>
              <a:rPr sz="1000" spc="-5" dirty="0">
                <a:latin typeface="Times New Roman"/>
                <a:cs typeface="Times New Roman"/>
              </a:rPr>
              <a:t>ек</a:t>
            </a:r>
            <a:r>
              <a:rPr sz="1000" spc="-15" dirty="0">
                <a:latin typeface="Times New Roman"/>
                <a:cs typeface="Times New Roman"/>
              </a:rPr>
              <a:t>т</a:t>
            </a:r>
            <a:r>
              <a:rPr sz="1000" spc="-5" dirty="0">
                <a:latin typeface="Times New Roman"/>
                <a:cs typeface="Times New Roman"/>
              </a:rPr>
              <a:t>а </a:t>
            </a:r>
            <a:r>
              <a:rPr sz="1000" spc="-15" dirty="0">
                <a:latin typeface="Times New Roman"/>
                <a:cs typeface="Times New Roman"/>
              </a:rPr>
              <a:t>н</a:t>
            </a:r>
            <a:r>
              <a:rPr sz="1000" spc="-5" dirty="0">
                <a:latin typeface="Times New Roman"/>
                <a:cs typeface="Times New Roman"/>
              </a:rPr>
              <a:t>е</a:t>
            </a:r>
            <a:r>
              <a:rPr sz="1000" dirty="0">
                <a:latin typeface="Times New Roman"/>
                <a:cs typeface="Times New Roman"/>
              </a:rPr>
              <a:t>о</a:t>
            </a:r>
            <a:r>
              <a:rPr sz="1000" spc="-5" dirty="0">
                <a:latin typeface="Times New Roman"/>
                <a:cs typeface="Times New Roman"/>
              </a:rPr>
              <a:t>б</a:t>
            </a:r>
            <a:r>
              <a:rPr sz="1000" spc="-15" dirty="0">
                <a:latin typeface="Times New Roman"/>
                <a:cs typeface="Times New Roman"/>
              </a:rPr>
              <a:t>х</a:t>
            </a:r>
            <a:r>
              <a:rPr sz="1000" dirty="0">
                <a:latin typeface="Times New Roman"/>
                <a:cs typeface="Times New Roman"/>
              </a:rPr>
              <a:t>о</a:t>
            </a:r>
            <a:r>
              <a:rPr sz="1000" spc="-5" dirty="0">
                <a:latin typeface="Times New Roman"/>
                <a:cs typeface="Times New Roman"/>
              </a:rPr>
              <a:t>д</a:t>
            </a:r>
            <a:r>
              <a:rPr sz="1000" spc="-20" dirty="0">
                <a:latin typeface="Times New Roman"/>
                <a:cs typeface="Times New Roman"/>
              </a:rPr>
              <a:t>и</a:t>
            </a:r>
            <a:r>
              <a:rPr sz="1000" spc="-5" dirty="0">
                <a:latin typeface="Times New Roman"/>
                <a:cs typeface="Times New Roman"/>
              </a:rPr>
              <a:t>м</a:t>
            </a:r>
            <a:r>
              <a:rPr sz="1000" dirty="0">
                <a:latin typeface="Times New Roman"/>
                <a:cs typeface="Times New Roman"/>
              </a:rPr>
              <a:t>о</a:t>
            </a:r>
            <a:r>
              <a:rPr sz="1000" spc="-10" dirty="0">
                <a:latin typeface="Times New Roman"/>
                <a:cs typeface="Times New Roman"/>
              </a:rPr>
              <a:t>й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до</a:t>
            </a:r>
            <a:r>
              <a:rPr sz="1000" spc="-10" dirty="0">
                <a:latin typeface="Times New Roman"/>
                <a:cs typeface="Times New Roman"/>
              </a:rPr>
              <a:t>к</a:t>
            </a:r>
            <a:r>
              <a:rPr sz="1000" spc="-25" dirty="0">
                <a:latin typeface="Times New Roman"/>
                <a:cs typeface="Times New Roman"/>
              </a:rPr>
              <a:t>у</a:t>
            </a:r>
            <a:r>
              <a:rPr sz="1000" spc="-5" dirty="0">
                <a:latin typeface="Times New Roman"/>
                <a:cs typeface="Times New Roman"/>
              </a:rPr>
              <a:t>ме</a:t>
            </a:r>
            <a:r>
              <a:rPr sz="1000" spc="-15" dirty="0">
                <a:latin typeface="Times New Roman"/>
                <a:cs typeface="Times New Roman"/>
              </a:rPr>
              <a:t>н</a:t>
            </a:r>
            <a:r>
              <a:rPr sz="1000" spc="-10" dirty="0">
                <a:latin typeface="Times New Roman"/>
                <a:cs typeface="Times New Roman"/>
              </a:rPr>
              <a:t>т</a:t>
            </a:r>
            <a:r>
              <a:rPr sz="1000" spc="0" dirty="0">
                <a:latin typeface="Times New Roman"/>
                <a:cs typeface="Times New Roman"/>
              </a:rPr>
              <a:t>а</a:t>
            </a:r>
            <a:r>
              <a:rPr sz="1000" spc="-5" dirty="0">
                <a:latin typeface="Times New Roman"/>
                <a:cs typeface="Times New Roman"/>
              </a:rPr>
              <a:t>ц</a:t>
            </a:r>
            <a:r>
              <a:rPr sz="1000" spc="-15" dirty="0">
                <a:latin typeface="Times New Roman"/>
                <a:cs typeface="Times New Roman"/>
              </a:rPr>
              <a:t>и</a:t>
            </a:r>
            <a:r>
              <a:rPr sz="1000" spc="-10" dirty="0">
                <a:latin typeface="Times New Roman"/>
                <a:cs typeface="Times New Roman"/>
              </a:rPr>
              <a:t>и</a:t>
            </a:r>
            <a:endParaRPr sz="1000" dirty="0">
              <a:latin typeface="Times New Roman"/>
              <a:cs typeface="Times New Roman"/>
            </a:endParaRPr>
          </a:p>
          <a:p>
            <a:pPr marL="100965" marR="334645">
              <a:lnSpc>
                <a:spcPct val="114999"/>
              </a:lnSpc>
            </a:pPr>
            <a:r>
              <a:rPr sz="1000" spc="-5" dirty="0">
                <a:latin typeface="Times New Roman"/>
                <a:cs typeface="Times New Roman"/>
              </a:rPr>
              <a:t>(вы</a:t>
            </a:r>
            <a:r>
              <a:rPr sz="1000" spc="-15" dirty="0">
                <a:latin typeface="Times New Roman"/>
                <a:cs typeface="Times New Roman"/>
              </a:rPr>
              <a:t>пи</a:t>
            </a:r>
            <a:r>
              <a:rPr sz="1000" spc="-5" dirty="0">
                <a:latin typeface="Times New Roman"/>
                <a:cs typeface="Times New Roman"/>
              </a:rPr>
              <a:t>ска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ЕГ</a:t>
            </a:r>
            <a:r>
              <a:rPr sz="1000" dirty="0">
                <a:latin typeface="Times New Roman"/>
                <a:cs typeface="Times New Roman"/>
              </a:rPr>
              <a:t>Р</a:t>
            </a:r>
            <a:r>
              <a:rPr sz="1000" spc="-15" dirty="0">
                <a:latin typeface="Times New Roman"/>
                <a:cs typeface="Times New Roman"/>
              </a:rPr>
              <a:t>ЮЛ</a:t>
            </a:r>
            <a:r>
              <a:rPr sz="1000" spc="-5" dirty="0">
                <a:latin typeface="Times New Roman"/>
                <a:cs typeface="Times New Roman"/>
              </a:rPr>
              <a:t>,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</a:t>
            </a:r>
            <a:r>
              <a:rPr sz="1000" spc="-15" dirty="0">
                <a:latin typeface="Times New Roman"/>
                <a:cs typeface="Times New Roman"/>
              </a:rPr>
              <a:t>п</a:t>
            </a:r>
            <a:r>
              <a:rPr sz="1000" dirty="0">
                <a:latin typeface="Times New Roman"/>
                <a:cs typeface="Times New Roman"/>
              </a:rPr>
              <a:t>р</a:t>
            </a:r>
            <a:r>
              <a:rPr sz="1000" spc="-5" dirty="0">
                <a:latin typeface="Times New Roman"/>
                <a:cs typeface="Times New Roman"/>
              </a:rPr>
              <a:t>ав</a:t>
            </a:r>
            <a:r>
              <a:rPr sz="1000" spc="-10" dirty="0">
                <a:latin typeface="Times New Roman"/>
                <a:cs typeface="Times New Roman"/>
              </a:rPr>
              <a:t>к</a:t>
            </a:r>
            <a:r>
              <a:rPr sz="1000" spc="-5" dirty="0">
                <a:latin typeface="Times New Roman"/>
                <a:cs typeface="Times New Roman"/>
              </a:rPr>
              <a:t>а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и</a:t>
            </a:r>
            <a:r>
              <a:rPr sz="1000" spc="-5" dirty="0">
                <a:latin typeface="Times New Roman"/>
                <a:cs typeface="Times New Roman"/>
              </a:rPr>
              <a:t>з </a:t>
            </a:r>
            <a:r>
              <a:rPr sz="1000" spc="-15" dirty="0">
                <a:latin typeface="Times New Roman"/>
                <a:cs typeface="Times New Roman"/>
              </a:rPr>
              <a:t>н</a:t>
            </a:r>
            <a:r>
              <a:rPr sz="1000" spc="-5" dirty="0">
                <a:latin typeface="Times New Roman"/>
                <a:cs typeface="Times New Roman"/>
              </a:rPr>
              <a:t>а</a:t>
            </a:r>
            <a:r>
              <a:rPr sz="1000" spc="-10" dirty="0">
                <a:latin typeface="Times New Roman"/>
                <a:cs typeface="Times New Roman"/>
              </a:rPr>
              <a:t>л</a:t>
            </a:r>
            <a:r>
              <a:rPr sz="1000" dirty="0">
                <a:latin typeface="Times New Roman"/>
                <a:cs typeface="Times New Roman"/>
              </a:rPr>
              <a:t>о</a:t>
            </a:r>
            <a:r>
              <a:rPr sz="1000" spc="-5" dirty="0">
                <a:latin typeface="Times New Roman"/>
                <a:cs typeface="Times New Roman"/>
              </a:rPr>
              <a:t>г</a:t>
            </a:r>
            <a:r>
              <a:rPr sz="1000" dirty="0">
                <a:latin typeface="Times New Roman"/>
                <a:cs typeface="Times New Roman"/>
              </a:rPr>
              <a:t>о</a:t>
            </a:r>
            <a:r>
              <a:rPr sz="1000" spc="-5" dirty="0">
                <a:latin typeface="Times New Roman"/>
                <a:cs typeface="Times New Roman"/>
              </a:rPr>
              <a:t>вой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и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т</a:t>
            </a:r>
            <a:r>
              <a:rPr sz="1000" spc="-5" dirty="0">
                <a:latin typeface="Times New Roman"/>
                <a:cs typeface="Times New Roman"/>
              </a:rPr>
              <a:t>.</a:t>
            </a:r>
            <a:r>
              <a:rPr sz="1000" dirty="0">
                <a:latin typeface="Times New Roman"/>
                <a:cs typeface="Times New Roman"/>
              </a:rPr>
              <a:t>д</a:t>
            </a:r>
            <a:r>
              <a:rPr sz="1000" spc="-5" dirty="0">
                <a:latin typeface="Times New Roman"/>
                <a:cs typeface="Times New Roman"/>
              </a:rPr>
              <a:t>.)</a:t>
            </a:r>
            <a:endParaRPr sz="1000" dirty="0">
              <a:latin typeface="Times New Roman"/>
              <a:cs typeface="Times New Roman"/>
            </a:endParaRPr>
          </a:p>
          <a:p>
            <a:pPr marL="100965" indent="-88265">
              <a:lnSpc>
                <a:spcPct val="100000"/>
              </a:lnSpc>
              <a:spcBef>
                <a:spcPts val="180"/>
              </a:spcBef>
              <a:buFont typeface="Symbol"/>
              <a:buChar char=""/>
              <a:tabLst>
                <a:tab pos="101600" algn="l"/>
              </a:tabLst>
            </a:pPr>
            <a:r>
              <a:rPr sz="1000" spc="-15" dirty="0">
                <a:latin typeface="Times New Roman"/>
                <a:cs typeface="Times New Roman"/>
              </a:rPr>
              <a:t>н</a:t>
            </a:r>
            <a:r>
              <a:rPr sz="1000" spc="-5" dirty="0">
                <a:latin typeface="Times New Roman"/>
                <a:cs typeface="Times New Roman"/>
              </a:rPr>
              <a:t>еза</a:t>
            </a:r>
            <a:r>
              <a:rPr sz="1000" spc="-15" dirty="0">
                <a:latin typeface="Times New Roman"/>
                <a:cs typeface="Times New Roman"/>
              </a:rPr>
              <a:t>п</a:t>
            </a:r>
            <a:r>
              <a:rPr sz="1000" dirty="0">
                <a:latin typeface="Times New Roman"/>
                <a:cs typeface="Times New Roman"/>
              </a:rPr>
              <a:t>о</a:t>
            </a:r>
            <a:r>
              <a:rPr sz="1000" spc="-10" dirty="0">
                <a:latin typeface="Times New Roman"/>
                <a:cs typeface="Times New Roman"/>
              </a:rPr>
              <a:t>л</a:t>
            </a:r>
            <a:r>
              <a:rPr sz="1000" spc="-15" dirty="0">
                <a:latin typeface="Times New Roman"/>
                <a:cs typeface="Times New Roman"/>
              </a:rPr>
              <a:t>н</a:t>
            </a:r>
            <a:r>
              <a:rPr sz="1000" spc="-5" dirty="0">
                <a:latin typeface="Times New Roman"/>
                <a:cs typeface="Times New Roman"/>
              </a:rPr>
              <a:t>ен</a:t>
            </a:r>
            <a:r>
              <a:rPr sz="1000" spc="-15" dirty="0">
                <a:latin typeface="Times New Roman"/>
                <a:cs typeface="Times New Roman"/>
              </a:rPr>
              <a:t>н</a:t>
            </a:r>
            <a:r>
              <a:rPr sz="1000" dirty="0">
                <a:latin typeface="Times New Roman"/>
                <a:cs typeface="Times New Roman"/>
              </a:rPr>
              <a:t>ы</a:t>
            </a:r>
            <a:r>
              <a:rPr sz="1000" spc="-10" dirty="0">
                <a:latin typeface="Times New Roman"/>
                <a:cs typeface="Times New Roman"/>
              </a:rPr>
              <a:t>й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бю</a:t>
            </a:r>
            <a:r>
              <a:rPr sz="1000" spc="-15" dirty="0">
                <a:latin typeface="Times New Roman"/>
                <a:cs typeface="Times New Roman"/>
              </a:rPr>
              <a:t>дж</a:t>
            </a:r>
            <a:r>
              <a:rPr sz="1000" spc="-5" dirty="0">
                <a:latin typeface="Times New Roman"/>
                <a:cs typeface="Times New Roman"/>
              </a:rPr>
              <a:t>ет;</a:t>
            </a:r>
            <a:endParaRPr sz="1000" dirty="0">
              <a:latin typeface="Times New Roman"/>
              <a:cs typeface="Times New Roman"/>
            </a:endParaRPr>
          </a:p>
          <a:p>
            <a:pPr marL="100965" indent="-88265">
              <a:lnSpc>
                <a:spcPct val="100000"/>
              </a:lnSpc>
              <a:spcBef>
                <a:spcPts val="180"/>
              </a:spcBef>
              <a:buFont typeface="Symbol"/>
              <a:buChar char=""/>
              <a:tabLst>
                <a:tab pos="101600" algn="l"/>
              </a:tabLst>
            </a:pPr>
            <a:r>
              <a:rPr sz="1000" spc="-5" dirty="0" err="1">
                <a:latin typeface="Times New Roman"/>
                <a:cs typeface="Times New Roman"/>
              </a:rPr>
              <a:t>о</a:t>
            </a:r>
            <a:r>
              <a:rPr sz="1000" spc="-10" dirty="0" err="1">
                <a:latin typeface="Times New Roman"/>
                <a:cs typeface="Times New Roman"/>
              </a:rPr>
              <a:t>т</a:t>
            </a:r>
            <a:r>
              <a:rPr sz="1000" spc="-5" dirty="0" err="1">
                <a:latin typeface="Times New Roman"/>
                <a:cs typeface="Times New Roman"/>
              </a:rPr>
              <a:t>с</a:t>
            </a:r>
            <a:r>
              <a:rPr sz="1000" spc="-25" dirty="0" err="1">
                <a:latin typeface="Times New Roman"/>
                <a:cs typeface="Times New Roman"/>
              </a:rPr>
              <a:t>у</a:t>
            </a:r>
            <a:r>
              <a:rPr sz="1000" spc="-10" dirty="0" err="1">
                <a:latin typeface="Times New Roman"/>
                <a:cs typeface="Times New Roman"/>
              </a:rPr>
              <a:t>т</a:t>
            </a:r>
            <a:r>
              <a:rPr sz="1000" spc="-5" dirty="0" err="1">
                <a:latin typeface="Times New Roman"/>
                <a:cs typeface="Times New Roman"/>
              </a:rPr>
              <a:t>с</a:t>
            </a:r>
            <a:r>
              <a:rPr sz="1000" spc="-10" dirty="0" err="1">
                <a:latin typeface="Times New Roman"/>
                <a:cs typeface="Times New Roman"/>
              </a:rPr>
              <a:t>тв</a:t>
            </a:r>
            <a:r>
              <a:rPr sz="1000" spc="-5" dirty="0" err="1">
                <a:latin typeface="Times New Roman"/>
                <a:cs typeface="Times New Roman"/>
              </a:rPr>
              <a:t>ие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 err="1" smtClean="0">
                <a:latin typeface="Times New Roman"/>
                <a:cs typeface="Times New Roman"/>
              </a:rPr>
              <a:t>с</a:t>
            </a:r>
            <a:r>
              <a:rPr sz="1000" dirty="0" err="1" smtClean="0">
                <a:latin typeface="Times New Roman"/>
                <a:cs typeface="Times New Roman"/>
              </a:rPr>
              <a:t>о</a:t>
            </a:r>
            <a:r>
              <a:rPr sz="1000" spc="-10" dirty="0" err="1" smtClean="0">
                <a:latin typeface="Times New Roman"/>
                <a:cs typeface="Times New Roman"/>
              </a:rPr>
              <a:t>б</a:t>
            </a:r>
            <a:r>
              <a:rPr sz="1000" spc="-5" dirty="0" err="1" smtClean="0">
                <a:latin typeface="Times New Roman"/>
                <a:cs typeface="Times New Roman"/>
              </a:rPr>
              <a:t>с</a:t>
            </a:r>
            <a:r>
              <a:rPr sz="1000" spc="-10" dirty="0" err="1" smtClean="0">
                <a:latin typeface="Times New Roman"/>
                <a:cs typeface="Times New Roman"/>
              </a:rPr>
              <a:t>тв</a:t>
            </a:r>
            <a:r>
              <a:rPr sz="1000" spc="-5" dirty="0" err="1" smtClean="0">
                <a:latin typeface="Times New Roman"/>
                <a:cs typeface="Times New Roman"/>
              </a:rPr>
              <a:t>е</a:t>
            </a:r>
            <a:r>
              <a:rPr sz="1000" spc="-15" dirty="0" err="1" smtClean="0">
                <a:latin typeface="Times New Roman"/>
                <a:cs typeface="Times New Roman"/>
              </a:rPr>
              <a:t>н</a:t>
            </a:r>
            <a:r>
              <a:rPr sz="1000" spc="-20" dirty="0" err="1" smtClean="0">
                <a:latin typeface="Times New Roman"/>
                <a:cs typeface="Times New Roman"/>
              </a:rPr>
              <a:t>н</a:t>
            </a:r>
            <a:r>
              <a:rPr sz="1000" spc="-5" dirty="0" err="1" smtClean="0">
                <a:latin typeface="Times New Roman"/>
                <a:cs typeface="Times New Roman"/>
              </a:rPr>
              <a:t>ого</a:t>
            </a:r>
            <a:r>
              <a:rPr sz="1000" spc="50" dirty="0" smtClean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вк</a:t>
            </a:r>
            <a:r>
              <a:rPr sz="1000" spc="-15" dirty="0">
                <a:latin typeface="Times New Roman"/>
                <a:cs typeface="Times New Roman"/>
              </a:rPr>
              <a:t>л</a:t>
            </a:r>
            <a:r>
              <a:rPr sz="1000" spc="-5" dirty="0">
                <a:latin typeface="Times New Roman"/>
                <a:cs typeface="Times New Roman"/>
              </a:rPr>
              <a:t>а</a:t>
            </a:r>
            <a:r>
              <a:rPr sz="1000" spc="-10" dirty="0">
                <a:latin typeface="Times New Roman"/>
                <a:cs typeface="Times New Roman"/>
              </a:rPr>
              <a:t>д</a:t>
            </a:r>
            <a:r>
              <a:rPr sz="1000" spc="-5" dirty="0">
                <a:latin typeface="Times New Roman"/>
                <a:cs typeface="Times New Roman"/>
              </a:rPr>
              <a:t>а;</a:t>
            </a: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585128" y="908636"/>
            <a:ext cx="2651760" cy="6705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603846" y="1649145"/>
            <a:ext cx="3041904" cy="80314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98093" y="2931620"/>
            <a:ext cx="1619250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30" dirty="0">
                <a:solidFill>
                  <a:srgbClr val="1CBAB4"/>
                </a:solidFill>
                <a:latin typeface="Arial"/>
                <a:cs typeface="Arial"/>
              </a:rPr>
              <a:t>С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r>
              <a:rPr sz="1200" b="1" spc="-105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200" b="1" spc="-40" dirty="0">
                <a:solidFill>
                  <a:srgbClr val="1CBAB4"/>
                </a:solidFill>
                <a:latin typeface="Arial"/>
                <a:cs typeface="Arial"/>
              </a:rPr>
              <a:t>А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БОТ</a:t>
            </a:r>
            <a:r>
              <a:rPr sz="1200" b="1" spc="-5" dirty="0">
                <a:solidFill>
                  <a:srgbClr val="1CBAB4"/>
                </a:solidFill>
                <a:latin typeface="Arial"/>
                <a:cs typeface="Arial"/>
              </a:rPr>
              <a:t>Н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ИЧЕ</a:t>
            </a:r>
            <a:r>
              <a:rPr sz="1200" b="1" spc="-30" dirty="0">
                <a:solidFill>
                  <a:srgbClr val="1CBAB4"/>
                </a:solidFill>
                <a:latin typeface="Arial"/>
                <a:cs typeface="Arial"/>
              </a:rPr>
              <a:t>С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200" b="1" spc="-30" dirty="0">
                <a:solidFill>
                  <a:srgbClr val="1CBAB4"/>
                </a:solidFill>
                <a:latin typeface="Arial"/>
                <a:cs typeface="Arial"/>
              </a:rPr>
              <a:t>В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Р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еа</a:t>
            </a: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л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ьная</a:t>
            </a:r>
            <a:r>
              <a:rPr sz="6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под</a:t>
            </a: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д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ер</a:t>
            </a:r>
            <a:r>
              <a:rPr sz="600" spc="-10" dirty="0">
                <a:solidFill>
                  <a:srgbClr val="585858"/>
                </a:solidFill>
                <a:latin typeface="Arial"/>
                <a:cs typeface="Arial"/>
              </a:rPr>
              <a:t>ж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ка добрых </a:t>
            </a: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д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ел</a:t>
            </a:r>
            <a:endParaRPr sz="600">
              <a:latin typeface="Arial"/>
              <a:cs typeface="Arial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689350" y="962025"/>
            <a:ext cx="3048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613150" y="1724025"/>
            <a:ext cx="3810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694636" y="2109485"/>
            <a:ext cx="228600" cy="121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105434" y="2225709"/>
            <a:ext cx="412716" cy="107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6016" y="239742"/>
            <a:ext cx="1919605" cy="472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8580" marR="5080" indent="-56515">
              <a:lnSpc>
                <a:spcPct val="100000"/>
              </a:lnSpc>
            </a:pPr>
            <a:r>
              <a:rPr sz="1600" b="1" spc="-15" dirty="0">
                <a:solidFill>
                  <a:srgbClr val="1CBAB4"/>
                </a:solidFill>
                <a:latin typeface="Arial"/>
                <a:cs typeface="Arial"/>
              </a:rPr>
              <a:t>Э</a:t>
            </a:r>
            <a:r>
              <a:rPr sz="1600" b="1" spc="-30" dirty="0">
                <a:solidFill>
                  <a:srgbClr val="1CBAB4"/>
                </a:solidFill>
                <a:latin typeface="Arial"/>
                <a:cs typeface="Arial"/>
              </a:rPr>
              <a:t>к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спе</a:t>
            </a:r>
            <a:r>
              <a:rPr sz="1600" b="1" spc="-45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600" b="1" spc="-25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и</a:t>
            </a:r>
            <a:r>
              <a:rPr sz="1600" b="1" spc="-35" dirty="0">
                <a:solidFill>
                  <a:srgbClr val="1CBAB4"/>
                </a:solidFill>
                <a:latin typeface="Arial"/>
                <a:cs typeface="Arial"/>
              </a:rPr>
              <a:t>з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а.</a:t>
            </a:r>
            <a:r>
              <a:rPr sz="1600" b="1" spc="-5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sz="1600" b="1" spc="-40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аб</a:t>
            </a:r>
            <a:r>
              <a:rPr sz="1600" b="1" spc="-55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r>
              <a:rPr sz="1600" b="1" spc="-25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а</a:t>
            </a:r>
            <a:r>
              <a:rPr sz="1600" b="1" spc="30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1CBAB4"/>
                </a:solidFill>
                <a:latin typeface="Arial"/>
                <a:cs typeface="Arial"/>
              </a:rPr>
              <a:t>э</a:t>
            </a:r>
            <a:r>
              <a:rPr sz="1600" b="1" spc="-30" dirty="0">
                <a:solidFill>
                  <a:srgbClr val="1CBAB4"/>
                </a:solidFill>
                <a:latin typeface="Arial"/>
                <a:cs typeface="Arial"/>
              </a:rPr>
              <a:t>к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спе</a:t>
            </a:r>
            <a:r>
              <a:rPr sz="1600" b="1" spc="-45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600" b="1" spc="-50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ов.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6016" y="982160"/>
            <a:ext cx="1805305" cy="152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Times New Roman"/>
              <a:buAutoNum type="arabicPeriod"/>
              <a:tabLst>
                <a:tab pos="241300" algn="l"/>
              </a:tabLst>
            </a:pPr>
            <a:r>
              <a:rPr sz="1000" spc="-10" dirty="0">
                <a:latin typeface="Times New Roman"/>
                <a:cs typeface="Times New Roman"/>
              </a:rPr>
              <a:t>Кажд</a:t>
            </a:r>
            <a:r>
              <a:rPr sz="1000" spc="-5" dirty="0">
                <a:latin typeface="Times New Roman"/>
                <a:cs typeface="Times New Roman"/>
              </a:rPr>
              <a:t>ая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зая</a:t>
            </a:r>
            <a:r>
              <a:rPr sz="1000" spc="-10" dirty="0">
                <a:latin typeface="Times New Roman"/>
                <a:cs typeface="Times New Roman"/>
              </a:rPr>
              <a:t>вк</a:t>
            </a:r>
            <a:r>
              <a:rPr sz="1000" spc="-5" dirty="0">
                <a:latin typeface="Times New Roman"/>
                <a:cs typeface="Times New Roman"/>
              </a:rPr>
              <a:t>а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о</a:t>
            </a:r>
            <a:r>
              <a:rPr sz="1000" spc="-15" dirty="0">
                <a:latin typeface="Times New Roman"/>
                <a:cs typeface="Times New Roman"/>
              </a:rPr>
              <a:t>ц</a:t>
            </a:r>
            <a:r>
              <a:rPr sz="1000" spc="-5" dirty="0">
                <a:latin typeface="Times New Roman"/>
                <a:cs typeface="Times New Roman"/>
              </a:rPr>
              <a:t>е</a:t>
            </a:r>
            <a:r>
              <a:rPr sz="1000" spc="-15" dirty="0">
                <a:latin typeface="Times New Roman"/>
                <a:cs typeface="Times New Roman"/>
              </a:rPr>
              <a:t>ни</a:t>
            </a:r>
            <a:r>
              <a:rPr sz="1000" spc="-5" dirty="0">
                <a:latin typeface="Times New Roman"/>
                <a:cs typeface="Times New Roman"/>
              </a:rPr>
              <a:t>вае</a:t>
            </a:r>
            <a:r>
              <a:rPr sz="1000" dirty="0">
                <a:latin typeface="Times New Roman"/>
                <a:cs typeface="Times New Roman"/>
              </a:rPr>
              <a:t>т</a:t>
            </a:r>
            <a:r>
              <a:rPr sz="1000" spc="-5" dirty="0">
                <a:latin typeface="Times New Roman"/>
                <a:cs typeface="Times New Roman"/>
              </a:rPr>
              <a:t>ся</a:t>
            </a:r>
            <a:endParaRPr sz="1000" dirty="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</a:pPr>
            <a:r>
              <a:rPr sz="1000" spc="-10" dirty="0">
                <a:latin typeface="Times New Roman"/>
                <a:cs typeface="Times New Roman"/>
              </a:rPr>
              <a:t>т</a:t>
            </a:r>
            <a:r>
              <a:rPr sz="1000" spc="-5" dirty="0">
                <a:latin typeface="Times New Roman"/>
                <a:cs typeface="Times New Roman"/>
              </a:rPr>
              <a:t>ремя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э</a:t>
            </a:r>
            <a:r>
              <a:rPr sz="1000" spc="-10" dirty="0">
                <a:latin typeface="Times New Roman"/>
                <a:cs typeface="Times New Roman"/>
              </a:rPr>
              <a:t>к</a:t>
            </a:r>
            <a:r>
              <a:rPr sz="1000" spc="-5" dirty="0">
                <a:latin typeface="Times New Roman"/>
                <a:cs typeface="Times New Roman"/>
              </a:rPr>
              <a:t>с</a:t>
            </a:r>
            <a:r>
              <a:rPr sz="1000" spc="-15" dirty="0">
                <a:latin typeface="Times New Roman"/>
                <a:cs typeface="Times New Roman"/>
              </a:rPr>
              <a:t>п</a:t>
            </a:r>
            <a:r>
              <a:rPr sz="1000" spc="-5" dirty="0">
                <a:latin typeface="Times New Roman"/>
                <a:cs typeface="Times New Roman"/>
              </a:rPr>
              <a:t>е</a:t>
            </a:r>
            <a:r>
              <a:rPr sz="1000" dirty="0">
                <a:latin typeface="Times New Roman"/>
                <a:cs typeface="Times New Roman"/>
              </a:rPr>
              <a:t>р</a:t>
            </a:r>
            <a:r>
              <a:rPr sz="1000" spc="-10" dirty="0">
                <a:latin typeface="Times New Roman"/>
                <a:cs typeface="Times New Roman"/>
              </a:rPr>
              <a:t>т</a:t>
            </a:r>
            <a:r>
              <a:rPr sz="1000" spc="-5" dirty="0">
                <a:latin typeface="Times New Roman"/>
                <a:cs typeface="Times New Roman"/>
              </a:rPr>
              <a:t>ам</a:t>
            </a:r>
            <a:r>
              <a:rPr sz="1000" spc="-10" dirty="0">
                <a:latin typeface="Times New Roman"/>
                <a:cs typeface="Times New Roman"/>
              </a:rPr>
              <a:t>и</a:t>
            </a:r>
            <a:endParaRPr sz="1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3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241300" marR="154305" indent="-228600">
              <a:lnSpc>
                <a:spcPct val="100000"/>
              </a:lnSpc>
              <a:buFont typeface="Times New Roman"/>
              <a:buAutoNum type="arabicPeriod" startAt="2"/>
              <a:tabLst>
                <a:tab pos="241300" algn="l"/>
              </a:tabLst>
            </a:pPr>
            <a:r>
              <a:rPr sz="1000" spc="-10" dirty="0">
                <a:latin typeface="Times New Roman"/>
                <a:cs typeface="Times New Roman"/>
              </a:rPr>
              <a:t>Эк</a:t>
            </a:r>
            <a:r>
              <a:rPr sz="1000" spc="-5" dirty="0">
                <a:latin typeface="Times New Roman"/>
                <a:cs typeface="Times New Roman"/>
              </a:rPr>
              <a:t>с</a:t>
            </a:r>
            <a:r>
              <a:rPr sz="1000" spc="-15" dirty="0">
                <a:latin typeface="Times New Roman"/>
                <a:cs typeface="Times New Roman"/>
              </a:rPr>
              <a:t>п</a:t>
            </a:r>
            <a:r>
              <a:rPr sz="1000" spc="-5" dirty="0">
                <a:latin typeface="Times New Roman"/>
                <a:cs typeface="Times New Roman"/>
              </a:rPr>
              <a:t>е</a:t>
            </a:r>
            <a:r>
              <a:rPr sz="1000" dirty="0">
                <a:latin typeface="Times New Roman"/>
                <a:cs typeface="Times New Roman"/>
              </a:rPr>
              <a:t>р</a:t>
            </a:r>
            <a:r>
              <a:rPr sz="1000" spc="-10" dirty="0">
                <a:latin typeface="Times New Roman"/>
                <a:cs typeface="Times New Roman"/>
              </a:rPr>
              <a:t>т</a:t>
            </a:r>
            <a:r>
              <a:rPr sz="1000" spc="-15" dirty="0">
                <a:latin typeface="Times New Roman"/>
                <a:cs typeface="Times New Roman"/>
              </a:rPr>
              <a:t>и</a:t>
            </a:r>
            <a:r>
              <a:rPr sz="1000" spc="-5" dirty="0">
                <a:latin typeface="Times New Roman"/>
                <a:cs typeface="Times New Roman"/>
              </a:rPr>
              <a:t>за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п</a:t>
            </a:r>
            <a:r>
              <a:rPr sz="1000" dirty="0">
                <a:latin typeface="Times New Roman"/>
                <a:cs typeface="Times New Roman"/>
              </a:rPr>
              <a:t>ро</a:t>
            </a:r>
            <a:r>
              <a:rPr sz="1000" spc="-5" dirty="0">
                <a:latin typeface="Times New Roman"/>
                <a:cs typeface="Times New Roman"/>
              </a:rPr>
              <a:t>вод</a:t>
            </a:r>
            <a:r>
              <a:rPr sz="1000" spc="-20" dirty="0">
                <a:latin typeface="Times New Roman"/>
                <a:cs typeface="Times New Roman"/>
              </a:rPr>
              <a:t>и</a:t>
            </a:r>
            <a:r>
              <a:rPr sz="1000" spc="-10" dirty="0">
                <a:latin typeface="Times New Roman"/>
                <a:cs typeface="Times New Roman"/>
              </a:rPr>
              <a:t>т</a:t>
            </a:r>
            <a:r>
              <a:rPr sz="1000" spc="-5" dirty="0">
                <a:latin typeface="Times New Roman"/>
                <a:cs typeface="Times New Roman"/>
              </a:rPr>
              <a:t>ся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в </a:t>
            </a:r>
            <a:r>
              <a:rPr sz="1000" spc="-10" dirty="0">
                <a:latin typeface="Times New Roman"/>
                <a:cs typeface="Times New Roman"/>
              </a:rPr>
              <a:t>л</a:t>
            </a:r>
            <a:r>
              <a:rPr sz="1000" spc="-15" dirty="0">
                <a:latin typeface="Times New Roman"/>
                <a:cs typeface="Times New Roman"/>
              </a:rPr>
              <a:t>и</a:t>
            </a:r>
            <a:r>
              <a:rPr sz="1000" spc="-5" dirty="0">
                <a:latin typeface="Times New Roman"/>
                <a:cs typeface="Times New Roman"/>
              </a:rPr>
              <a:t>ч</a:t>
            </a:r>
            <a:r>
              <a:rPr sz="1000" spc="-15" dirty="0">
                <a:latin typeface="Times New Roman"/>
                <a:cs typeface="Times New Roman"/>
              </a:rPr>
              <a:t>н</a:t>
            </a:r>
            <a:r>
              <a:rPr sz="1000" dirty="0">
                <a:latin typeface="Times New Roman"/>
                <a:cs typeface="Times New Roman"/>
              </a:rPr>
              <a:t>о</a:t>
            </a:r>
            <a:r>
              <a:rPr sz="1000" spc="-10" dirty="0">
                <a:latin typeface="Times New Roman"/>
                <a:cs typeface="Times New Roman"/>
              </a:rPr>
              <a:t>м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к</a:t>
            </a:r>
            <a:r>
              <a:rPr sz="1000" spc="-5" dirty="0">
                <a:latin typeface="Times New Roman"/>
                <a:cs typeface="Times New Roman"/>
              </a:rPr>
              <a:t>аб</a:t>
            </a:r>
            <a:r>
              <a:rPr sz="1000" spc="-20" dirty="0">
                <a:latin typeface="Times New Roman"/>
                <a:cs typeface="Times New Roman"/>
              </a:rPr>
              <a:t>и</a:t>
            </a:r>
            <a:r>
              <a:rPr sz="1000" spc="-15" dirty="0">
                <a:latin typeface="Times New Roman"/>
                <a:cs typeface="Times New Roman"/>
              </a:rPr>
              <a:t>н</a:t>
            </a:r>
            <a:r>
              <a:rPr sz="1000" spc="-5" dirty="0">
                <a:latin typeface="Times New Roman"/>
                <a:cs typeface="Times New Roman"/>
              </a:rPr>
              <a:t>ете</a:t>
            </a:r>
            <a:endParaRPr sz="1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2"/>
              </a:spcBef>
              <a:buFont typeface="Times New Roman"/>
              <a:buAutoNum type="arabicPeriod" startAt="2"/>
            </a:pPr>
            <a:endParaRPr sz="100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Times New Roman"/>
              <a:buAutoNum type="arabicPeriod" startAt="2"/>
              <a:tabLst>
                <a:tab pos="241300" algn="l"/>
              </a:tabLst>
            </a:pPr>
            <a:r>
              <a:rPr sz="1000" dirty="0">
                <a:latin typeface="Times New Roman"/>
                <a:cs typeface="Times New Roman"/>
              </a:rPr>
              <a:t>Р</a:t>
            </a:r>
            <a:r>
              <a:rPr sz="1000" spc="-5" dirty="0">
                <a:latin typeface="Times New Roman"/>
                <a:cs typeface="Times New Roman"/>
              </a:rPr>
              <a:t>аз</a:t>
            </a:r>
            <a:r>
              <a:rPr sz="1000" dirty="0">
                <a:latin typeface="Times New Roman"/>
                <a:cs typeface="Times New Roman"/>
              </a:rPr>
              <a:t>р</a:t>
            </a:r>
            <a:r>
              <a:rPr sz="1000" spc="-5" dirty="0">
                <a:latin typeface="Times New Roman"/>
                <a:cs typeface="Times New Roman"/>
              </a:rPr>
              <a:t>або</a:t>
            </a:r>
            <a:r>
              <a:rPr sz="1000" spc="-10" dirty="0">
                <a:latin typeface="Times New Roman"/>
                <a:cs typeface="Times New Roman"/>
              </a:rPr>
              <a:t>т</a:t>
            </a:r>
            <a:r>
              <a:rPr sz="1000" spc="-5" dirty="0">
                <a:latin typeface="Times New Roman"/>
                <a:cs typeface="Times New Roman"/>
              </a:rPr>
              <a:t>ан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э</a:t>
            </a:r>
            <a:r>
              <a:rPr sz="1000" spc="-10" dirty="0">
                <a:latin typeface="Times New Roman"/>
                <a:cs typeface="Times New Roman"/>
              </a:rPr>
              <a:t>к</a:t>
            </a:r>
            <a:r>
              <a:rPr sz="1000" spc="-5" dirty="0">
                <a:latin typeface="Times New Roman"/>
                <a:cs typeface="Times New Roman"/>
              </a:rPr>
              <a:t>с</a:t>
            </a:r>
            <a:r>
              <a:rPr sz="1000" spc="-15" dirty="0">
                <a:latin typeface="Times New Roman"/>
                <a:cs typeface="Times New Roman"/>
              </a:rPr>
              <a:t>п</a:t>
            </a:r>
            <a:r>
              <a:rPr sz="1000" spc="-5" dirty="0">
                <a:latin typeface="Times New Roman"/>
                <a:cs typeface="Times New Roman"/>
              </a:rPr>
              <a:t>е</a:t>
            </a:r>
            <a:r>
              <a:rPr sz="1000" dirty="0">
                <a:latin typeface="Times New Roman"/>
                <a:cs typeface="Times New Roman"/>
              </a:rPr>
              <a:t>р</a:t>
            </a:r>
            <a:r>
              <a:rPr sz="1000" spc="-10" dirty="0">
                <a:latin typeface="Times New Roman"/>
                <a:cs typeface="Times New Roman"/>
              </a:rPr>
              <a:t>т</a:t>
            </a:r>
            <a:r>
              <a:rPr sz="1000" spc="-15" dirty="0">
                <a:latin typeface="Times New Roman"/>
                <a:cs typeface="Times New Roman"/>
              </a:rPr>
              <a:t>н</a:t>
            </a:r>
            <a:r>
              <a:rPr sz="1000" spc="-10" dirty="0">
                <a:latin typeface="Times New Roman"/>
                <a:cs typeface="Times New Roman"/>
              </a:rPr>
              <a:t>ый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л</a:t>
            </a:r>
            <a:r>
              <a:rPr sz="1000" spc="-15" dirty="0">
                <a:latin typeface="Times New Roman"/>
                <a:cs typeface="Times New Roman"/>
              </a:rPr>
              <a:t>и</a:t>
            </a:r>
            <a:r>
              <a:rPr sz="1000" spc="-5" dirty="0">
                <a:latin typeface="Times New Roman"/>
                <a:cs typeface="Times New Roman"/>
              </a:rPr>
              <a:t>ст</a:t>
            </a:r>
            <a:endParaRPr sz="1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Times New Roman"/>
              <a:buAutoNum type="arabicPeriod" startAt="2"/>
            </a:pPr>
            <a:endParaRPr sz="100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Times New Roman"/>
              <a:buAutoNum type="arabicPeriod" startAt="2"/>
              <a:tabLst>
                <a:tab pos="241300" algn="l"/>
              </a:tabLst>
            </a:pPr>
            <a:r>
              <a:rPr sz="1000" spc="-5" dirty="0">
                <a:latin typeface="Times New Roman"/>
                <a:cs typeface="Times New Roman"/>
              </a:rPr>
              <a:t>Вве</a:t>
            </a:r>
            <a:r>
              <a:rPr sz="1000" spc="-10" dirty="0">
                <a:latin typeface="Times New Roman"/>
                <a:cs typeface="Times New Roman"/>
              </a:rPr>
              <a:t>д</a:t>
            </a:r>
            <a:r>
              <a:rPr sz="1000" spc="-5" dirty="0">
                <a:latin typeface="Times New Roman"/>
                <a:cs typeface="Times New Roman"/>
              </a:rPr>
              <a:t>е</a:t>
            </a:r>
            <a:r>
              <a:rPr sz="1000" spc="-15" dirty="0">
                <a:latin typeface="Times New Roman"/>
                <a:cs typeface="Times New Roman"/>
              </a:rPr>
              <a:t>н</a:t>
            </a:r>
            <a:r>
              <a:rPr sz="1000" spc="-10" dirty="0">
                <a:latin typeface="Times New Roman"/>
                <a:cs typeface="Times New Roman"/>
              </a:rPr>
              <a:t>ы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о</a:t>
            </a:r>
            <a:r>
              <a:rPr sz="1000" spc="-10" dirty="0">
                <a:latin typeface="Times New Roman"/>
                <a:cs typeface="Times New Roman"/>
              </a:rPr>
              <a:t>т</a:t>
            </a:r>
            <a:r>
              <a:rPr sz="1000" spc="-5" dirty="0">
                <a:latin typeface="Times New Roman"/>
                <a:cs typeface="Times New Roman"/>
              </a:rPr>
              <a:t>се</a:t>
            </a:r>
            <a:r>
              <a:rPr sz="1000" spc="-10" dirty="0">
                <a:latin typeface="Times New Roman"/>
                <a:cs typeface="Times New Roman"/>
              </a:rPr>
              <a:t>кающ</a:t>
            </a:r>
            <a:r>
              <a:rPr sz="1000" spc="-15" dirty="0">
                <a:latin typeface="Times New Roman"/>
                <a:cs typeface="Times New Roman"/>
              </a:rPr>
              <a:t>и</a:t>
            </a:r>
            <a:r>
              <a:rPr sz="1000" spc="-5" dirty="0">
                <a:latin typeface="Times New Roman"/>
                <a:cs typeface="Times New Roman"/>
              </a:rPr>
              <a:t>е</a:t>
            </a:r>
            <a:endParaRPr sz="1000" dirty="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</a:pPr>
            <a:r>
              <a:rPr sz="1000" spc="-10" dirty="0" err="1">
                <a:latin typeface="Times New Roman"/>
                <a:cs typeface="Times New Roman"/>
              </a:rPr>
              <a:t>к</a:t>
            </a:r>
            <a:r>
              <a:rPr sz="1000" spc="-5" dirty="0" err="1">
                <a:latin typeface="Times New Roman"/>
                <a:cs typeface="Times New Roman"/>
              </a:rPr>
              <a:t>р</a:t>
            </a:r>
            <a:r>
              <a:rPr sz="1000" spc="-20" dirty="0" err="1">
                <a:latin typeface="Times New Roman"/>
                <a:cs typeface="Times New Roman"/>
              </a:rPr>
              <a:t>и</a:t>
            </a:r>
            <a:r>
              <a:rPr sz="1000" spc="-10" dirty="0" err="1">
                <a:latin typeface="Times New Roman"/>
                <a:cs typeface="Times New Roman"/>
              </a:rPr>
              <a:t>т</a:t>
            </a:r>
            <a:r>
              <a:rPr sz="1000" spc="-5" dirty="0" err="1">
                <a:latin typeface="Times New Roman"/>
                <a:cs typeface="Times New Roman"/>
              </a:rPr>
              <a:t>е</a:t>
            </a:r>
            <a:r>
              <a:rPr sz="1000" dirty="0" err="1">
                <a:latin typeface="Times New Roman"/>
                <a:cs typeface="Times New Roman"/>
              </a:rPr>
              <a:t>р</a:t>
            </a:r>
            <a:r>
              <a:rPr sz="1000" spc="-20" dirty="0" err="1">
                <a:latin typeface="Times New Roman"/>
                <a:cs typeface="Times New Roman"/>
              </a:rPr>
              <a:t>и</a:t>
            </a:r>
            <a:r>
              <a:rPr sz="1000" spc="-10" dirty="0" err="1">
                <a:latin typeface="Times New Roman"/>
                <a:cs typeface="Times New Roman"/>
              </a:rPr>
              <a:t>и</a:t>
            </a: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207264"/>
            <a:ext cx="102235" cy="398145"/>
          </a:xfrm>
          <a:custGeom>
            <a:avLst/>
            <a:gdLst/>
            <a:ahLst/>
            <a:cxnLst/>
            <a:rect l="l" t="t" r="r" b="b"/>
            <a:pathLst>
              <a:path w="102235" h="398145">
                <a:moveTo>
                  <a:pt x="0" y="397763"/>
                </a:moveTo>
                <a:lnTo>
                  <a:pt x="102107" y="397763"/>
                </a:lnTo>
                <a:lnTo>
                  <a:pt x="102107" y="0"/>
                </a:lnTo>
                <a:lnTo>
                  <a:pt x="0" y="0"/>
                </a:lnTo>
                <a:lnTo>
                  <a:pt x="0" y="397763"/>
                </a:lnTo>
                <a:close/>
              </a:path>
            </a:pathLst>
          </a:custGeom>
          <a:solidFill>
            <a:srgbClr val="1CBA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9936" y="2823972"/>
            <a:ext cx="5339080" cy="1905"/>
          </a:xfrm>
          <a:custGeom>
            <a:avLst/>
            <a:gdLst/>
            <a:ahLst/>
            <a:cxnLst/>
            <a:rect l="l" t="t" r="r" b="b"/>
            <a:pathLst>
              <a:path w="5339080" h="1905">
                <a:moveTo>
                  <a:pt x="0" y="0"/>
                </a:moveTo>
                <a:lnTo>
                  <a:pt x="5338572" y="1524"/>
                </a:lnTo>
              </a:path>
            </a:pathLst>
          </a:custGeom>
          <a:ln w="9144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141976" y="2997708"/>
            <a:ext cx="103632" cy="123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437632" y="2997708"/>
            <a:ext cx="102108" cy="123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0895" y="2979420"/>
            <a:ext cx="192024" cy="1432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25552" y="2892552"/>
            <a:ext cx="460247" cy="34137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427732" y="0"/>
            <a:ext cx="3384804" cy="315925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98093" y="2931620"/>
            <a:ext cx="1619250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30" dirty="0">
                <a:solidFill>
                  <a:srgbClr val="1CBAB4"/>
                </a:solidFill>
                <a:latin typeface="Arial"/>
                <a:cs typeface="Arial"/>
              </a:rPr>
              <a:t>С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r>
              <a:rPr sz="1200" b="1" spc="-105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200" b="1" spc="-40" dirty="0">
                <a:solidFill>
                  <a:srgbClr val="1CBAB4"/>
                </a:solidFill>
                <a:latin typeface="Arial"/>
                <a:cs typeface="Arial"/>
              </a:rPr>
              <a:t>А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БОТ</a:t>
            </a:r>
            <a:r>
              <a:rPr sz="1200" b="1" spc="-5" dirty="0">
                <a:solidFill>
                  <a:srgbClr val="1CBAB4"/>
                </a:solidFill>
                <a:latin typeface="Arial"/>
                <a:cs typeface="Arial"/>
              </a:rPr>
              <a:t>Н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ИЧЕ</a:t>
            </a:r>
            <a:r>
              <a:rPr sz="1200" b="1" spc="-30" dirty="0">
                <a:solidFill>
                  <a:srgbClr val="1CBAB4"/>
                </a:solidFill>
                <a:latin typeface="Arial"/>
                <a:cs typeface="Arial"/>
              </a:rPr>
              <a:t>С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200" b="1" spc="-30" dirty="0">
                <a:solidFill>
                  <a:srgbClr val="1CBAB4"/>
                </a:solidFill>
                <a:latin typeface="Arial"/>
                <a:cs typeface="Arial"/>
              </a:rPr>
              <a:t>В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Р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еа</a:t>
            </a: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л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ьная</a:t>
            </a:r>
            <a:r>
              <a:rPr sz="6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под</a:t>
            </a: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д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ер</a:t>
            </a:r>
            <a:r>
              <a:rPr sz="600" spc="-10" dirty="0">
                <a:solidFill>
                  <a:srgbClr val="585858"/>
                </a:solidFill>
                <a:latin typeface="Arial"/>
                <a:cs typeface="Arial"/>
              </a:rPr>
              <a:t>ж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ка добрых </a:t>
            </a: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д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ел</a:t>
            </a:r>
            <a:endParaRPr sz="600">
              <a:latin typeface="Arial"/>
              <a:cs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44892" y="531255"/>
            <a:ext cx="3810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989395" y="966788"/>
            <a:ext cx="3048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975098" y="1266825"/>
            <a:ext cx="476252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970335" y="1419225"/>
            <a:ext cx="100015" cy="76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flipV="1">
            <a:off x="5583241" y="1428751"/>
            <a:ext cx="120650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56046" y="1495425"/>
            <a:ext cx="304800" cy="76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774950" y="1566862"/>
            <a:ext cx="457200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6016" y="239742"/>
            <a:ext cx="1861820" cy="472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600" b="1" spc="-15" dirty="0">
                <a:solidFill>
                  <a:srgbClr val="1CBAB4"/>
                </a:solidFill>
                <a:latin typeface="Arial"/>
                <a:cs typeface="Arial"/>
              </a:rPr>
              <a:t>Э</a:t>
            </a:r>
            <a:r>
              <a:rPr sz="1600" b="1" spc="-30" dirty="0">
                <a:solidFill>
                  <a:srgbClr val="1CBAB4"/>
                </a:solidFill>
                <a:latin typeface="Arial"/>
                <a:cs typeface="Arial"/>
              </a:rPr>
              <a:t>к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спе</a:t>
            </a:r>
            <a:r>
              <a:rPr sz="1600" b="1" spc="-45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600" b="1" spc="-25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и</a:t>
            </a:r>
            <a:r>
              <a:rPr sz="1600" b="1" spc="-35" dirty="0">
                <a:solidFill>
                  <a:srgbClr val="1CBAB4"/>
                </a:solidFill>
                <a:latin typeface="Arial"/>
                <a:cs typeface="Arial"/>
              </a:rPr>
              <a:t>з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а.</a:t>
            </a:r>
            <a:r>
              <a:rPr sz="1600" b="1" spc="-5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sz="1600" b="1" spc="-40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аб</a:t>
            </a:r>
            <a:r>
              <a:rPr sz="1600" b="1" spc="-55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r>
              <a:rPr sz="1600" b="1" spc="-25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а</a:t>
            </a:r>
            <a:r>
              <a:rPr sz="1600" b="1" spc="20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1CBAB4"/>
                </a:solidFill>
                <a:latin typeface="Arial"/>
                <a:cs typeface="Arial"/>
              </a:rPr>
              <a:t>э</a:t>
            </a:r>
            <a:r>
              <a:rPr sz="1600" b="1" spc="-30" dirty="0">
                <a:solidFill>
                  <a:srgbClr val="1CBAB4"/>
                </a:solidFill>
                <a:latin typeface="Arial"/>
                <a:cs typeface="Arial"/>
              </a:rPr>
              <a:t>к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спе</a:t>
            </a:r>
            <a:r>
              <a:rPr sz="1600" b="1" spc="-45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600" b="1" spc="-50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ов.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905346"/>
            <a:ext cx="2289175" cy="1743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4450">
              <a:lnSpc>
                <a:spcPct val="100000"/>
              </a:lnSpc>
            </a:pPr>
            <a:r>
              <a:rPr sz="1100" u="sng" spc="-280" dirty="0">
                <a:latin typeface="Times New Roman"/>
                <a:cs typeface="Times New Roman"/>
              </a:rPr>
              <a:t> </a:t>
            </a:r>
            <a:r>
              <a:rPr sz="1100" u="sng" spc="-10" dirty="0">
                <a:latin typeface="Times New Roman"/>
                <a:cs typeface="Times New Roman"/>
              </a:rPr>
              <a:t>О</a:t>
            </a:r>
            <a:r>
              <a:rPr sz="1100" u="sng" spc="-5" dirty="0">
                <a:latin typeface="Times New Roman"/>
                <a:cs typeface="Times New Roman"/>
              </a:rPr>
              <a:t>т</a:t>
            </a:r>
            <a:r>
              <a:rPr sz="1100" u="sng" dirty="0">
                <a:latin typeface="Times New Roman"/>
                <a:cs typeface="Times New Roman"/>
              </a:rPr>
              <a:t>сек</a:t>
            </a:r>
            <a:r>
              <a:rPr sz="1100" u="sng" spc="-275" dirty="0">
                <a:latin typeface="Times New Roman"/>
                <a:cs typeface="Times New Roman"/>
              </a:rPr>
              <a:t> </a:t>
            </a:r>
            <a:r>
              <a:rPr sz="1100" u="sng" dirty="0">
                <a:latin typeface="Times New Roman"/>
                <a:cs typeface="Times New Roman"/>
              </a:rPr>
              <a:t>ающие</a:t>
            </a:r>
            <a:r>
              <a:rPr sz="1100" u="sng" spc="-25" dirty="0">
                <a:latin typeface="Times New Roman"/>
                <a:cs typeface="Times New Roman"/>
              </a:rPr>
              <a:t> </a:t>
            </a:r>
            <a:r>
              <a:rPr sz="1100" u="sng" dirty="0" err="1">
                <a:latin typeface="Times New Roman"/>
                <a:cs typeface="Times New Roman"/>
              </a:rPr>
              <a:t>кри</a:t>
            </a:r>
            <a:r>
              <a:rPr sz="1100" u="sng" spc="-10" dirty="0" err="1">
                <a:latin typeface="Times New Roman"/>
                <a:cs typeface="Times New Roman"/>
              </a:rPr>
              <a:t>т</a:t>
            </a:r>
            <a:r>
              <a:rPr sz="1100" u="sng" dirty="0" err="1">
                <a:latin typeface="Times New Roman"/>
                <a:cs typeface="Times New Roman"/>
              </a:rPr>
              <a:t>ер</a:t>
            </a:r>
            <a:r>
              <a:rPr sz="1100" u="sng" spc="-5" dirty="0" err="1">
                <a:latin typeface="Times New Roman"/>
                <a:cs typeface="Times New Roman"/>
              </a:rPr>
              <a:t>и</a:t>
            </a:r>
            <a:r>
              <a:rPr sz="1100" u="sng" dirty="0" err="1">
                <a:latin typeface="Times New Roman"/>
                <a:cs typeface="Times New Roman"/>
              </a:rPr>
              <a:t>и</a:t>
            </a:r>
            <a:r>
              <a:rPr sz="1100" u="sng" spc="-30" dirty="0">
                <a:latin typeface="Times New Roman"/>
                <a:cs typeface="Times New Roman"/>
              </a:rPr>
              <a:t> </a:t>
            </a:r>
            <a:r>
              <a:rPr sz="1100" u="sng" dirty="0">
                <a:latin typeface="Times New Roman"/>
                <a:cs typeface="Times New Roman"/>
              </a:rPr>
              <a:t>:</a:t>
            </a:r>
            <a:endParaRPr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1"/>
              </a:spcBef>
            </a:pPr>
            <a:endParaRPr sz="14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spc="-5" dirty="0">
                <a:latin typeface="Symbol"/>
                <a:cs typeface="Symbol"/>
              </a:rPr>
              <a:t></a:t>
            </a:r>
            <a:r>
              <a:rPr sz="1100" spc="-10" dirty="0">
                <a:latin typeface="Times New Roman"/>
                <a:cs typeface="Times New Roman"/>
              </a:rPr>
              <a:t>П</a:t>
            </a:r>
            <a:r>
              <a:rPr sz="1100" dirty="0">
                <a:latin typeface="Times New Roman"/>
                <a:cs typeface="Times New Roman"/>
              </a:rPr>
              <a:t>роект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не соот</a:t>
            </a:r>
            <a:r>
              <a:rPr sz="1100" spc="-10" dirty="0">
                <a:latin typeface="Times New Roman"/>
                <a:cs typeface="Times New Roman"/>
              </a:rPr>
              <a:t>в</a:t>
            </a:r>
            <a:r>
              <a:rPr sz="1100" dirty="0">
                <a:latin typeface="Times New Roman"/>
                <a:cs typeface="Times New Roman"/>
              </a:rPr>
              <a:t>етст</a:t>
            </a:r>
            <a:r>
              <a:rPr sz="1100" spc="-10" dirty="0">
                <a:latin typeface="Times New Roman"/>
                <a:cs typeface="Times New Roman"/>
              </a:rPr>
              <a:t>в</a:t>
            </a:r>
            <a:r>
              <a:rPr sz="1100" spc="-15" dirty="0">
                <a:latin typeface="Times New Roman"/>
                <a:cs typeface="Times New Roman"/>
              </a:rPr>
              <a:t>у</a:t>
            </a:r>
            <a:r>
              <a:rPr sz="1100" dirty="0">
                <a:latin typeface="Times New Roman"/>
                <a:cs typeface="Times New Roman"/>
              </a:rPr>
              <a:t>ет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цел</a:t>
            </a:r>
            <a:r>
              <a:rPr sz="1100" spc="-5" dirty="0">
                <a:latin typeface="Times New Roman"/>
                <a:cs typeface="Times New Roman"/>
              </a:rPr>
              <a:t>я</a:t>
            </a:r>
            <a:r>
              <a:rPr sz="1100" dirty="0">
                <a:latin typeface="Times New Roman"/>
                <a:cs typeface="Times New Roman"/>
              </a:rPr>
              <a:t>м,</a:t>
            </a: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1100" spc="-10" dirty="0">
                <a:latin typeface="Times New Roman"/>
                <a:cs typeface="Times New Roman"/>
              </a:rPr>
              <a:t>з</a:t>
            </a:r>
            <a:r>
              <a:rPr sz="1100" dirty="0">
                <a:latin typeface="Times New Roman"/>
                <a:cs typeface="Times New Roman"/>
              </a:rPr>
              <a:t>адачам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и</a:t>
            </a:r>
            <a:r>
              <a:rPr sz="1100" spc="-5" dirty="0">
                <a:latin typeface="Times New Roman"/>
                <a:cs typeface="Times New Roman"/>
              </a:rPr>
              <a:t> т</a:t>
            </a:r>
            <a:r>
              <a:rPr sz="1100" dirty="0">
                <a:latin typeface="Times New Roman"/>
                <a:cs typeface="Times New Roman"/>
              </a:rPr>
              <a:t>е</a:t>
            </a:r>
            <a:r>
              <a:rPr sz="1100" spc="-5" dirty="0">
                <a:latin typeface="Times New Roman"/>
                <a:cs typeface="Times New Roman"/>
              </a:rPr>
              <a:t>м</a:t>
            </a:r>
            <a:r>
              <a:rPr sz="1100" dirty="0">
                <a:latin typeface="Times New Roman"/>
                <a:cs typeface="Times New Roman"/>
              </a:rPr>
              <a:t>ат</a:t>
            </a:r>
            <a:r>
              <a:rPr sz="1100" spc="-10" dirty="0">
                <a:latin typeface="Times New Roman"/>
                <a:cs typeface="Times New Roman"/>
              </a:rPr>
              <a:t>и</a:t>
            </a:r>
            <a:r>
              <a:rPr sz="1100" dirty="0">
                <a:latin typeface="Times New Roman"/>
                <a:cs typeface="Times New Roman"/>
              </a:rPr>
              <a:t>ке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конк</a:t>
            </a:r>
            <a:r>
              <a:rPr sz="1100" spc="-15" dirty="0">
                <a:latin typeface="Times New Roman"/>
                <a:cs typeface="Times New Roman"/>
              </a:rPr>
              <a:t>у</a:t>
            </a:r>
            <a:r>
              <a:rPr sz="1100" dirty="0">
                <a:latin typeface="Times New Roman"/>
                <a:cs typeface="Times New Roman"/>
              </a:rPr>
              <a:t>рса.</a:t>
            </a: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lang="ru-RU" sz="1100" i="1" spc="-10" dirty="0" smtClean="0">
                <a:latin typeface="Times New Roman"/>
                <a:cs typeface="Times New Roman"/>
              </a:rPr>
              <a:t> </a:t>
            </a:r>
            <a:endParaRPr sz="1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1100" spc="-5" dirty="0">
                <a:latin typeface="Symbol"/>
                <a:cs typeface="Symbol"/>
              </a:rPr>
              <a:t></a:t>
            </a:r>
            <a:r>
              <a:rPr sz="1100" spc="-10" dirty="0">
                <a:latin typeface="Times New Roman"/>
                <a:cs typeface="Times New Roman"/>
              </a:rPr>
              <a:t>Н</a:t>
            </a:r>
            <a:r>
              <a:rPr sz="1100" dirty="0">
                <a:latin typeface="Times New Roman"/>
                <a:cs typeface="Times New Roman"/>
              </a:rPr>
              <a:t>е про</a:t>
            </a:r>
            <a:r>
              <a:rPr sz="1100" spc="-5" dirty="0">
                <a:latin typeface="Times New Roman"/>
                <a:cs typeface="Times New Roman"/>
              </a:rPr>
              <a:t>п</a:t>
            </a:r>
            <a:r>
              <a:rPr sz="1100" dirty="0">
                <a:latin typeface="Times New Roman"/>
                <a:cs typeface="Times New Roman"/>
              </a:rPr>
              <a:t>исаны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механ</a:t>
            </a:r>
            <a:r>
              <a:rPr sz="1100" spc="-5" dirty="0">
                <a:latin typeface="Times New Roman"/>
                <a:cs typeface="Times New Roman"/>
              </a:rPr>
              <a:t>из</a:t>
            </a:r>
            <a:r>
              <a:rPr sz="1100" dirty="0">
                <a:latin typeface="Times New Roman"/>
                <a:cs typeface="Times New Roman"/>
              </a:rPr>
              <a:t>мы</a:t>
            </a:r>
          </a:p>
          <a:p>
            <a:pPr marL="12700" marR="372745">
              <a:lnSpc>
                <a:spcPct val="114700"/>
              </a:lnSpc>
              <a:spcBef>
                <a:spcPts val="10"/>
              </a:spcBef>
            </a:pPr>
            <a:r>
              <a:rPr sz="1100" dirty="0">
                <a:latin typeface="Times New Roman"/>
                <a:cs typeface="Times New Roman"/>
              </a:rPr>
              <a:t>реали</a:t>
            </a:r>
            <a:r>
              <a:rPr sz="1100" spc="-10" dirty="0">
                <a:latin typeface="Times New Roman"/>
                <a:cs typeface="Times New Roman"/>
              </a:rPr>
              <a:t>з</a:t>
            </a:r>
            <a:r>
              <a:rPr sz="1100" dirty="0">
                <a:latin typeface="Times New Roman"/>
                <a:cs typeface="Times New Roman"/>
              </a:rPr>
              <a:t>ац</a:t>
            </a:r>
            <a:r>
              <a:rPr sz="1100" spc="-5" dirty="0">
                <a:latin typeface="Times New Roman"/>
                <a:cs typeface="Times New Roman"/>
              </a:rPr>
              <a:t>и</a:t>
            </a:r>
            <a:r>
              <a:rPr sz="1100" dirty="0">
                <a:latin typeface="Times New Roman"/>
                <a:cs typeface="Times New Roman"/>
              </a:rPr>
              <a:t>и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церков</a:t>
            </a:r>
            <a:r>
              <a:rPr sz="1100" spc="-10" dirty="0">
                <a:latin typeface="Times New Roman"/>
                <a:cs typeface="Times New Roman"/>
              </a:rPr>
              <a:t>н</a:t>
            </a:r>
            <a:r>
              <a:rPr sz="1100" dirty="0">
                <a:latin typeface="Times New Roman"/>
                <a:cs typeface="Times New Roman"/>
              </a:rPr>
              <a:t>о</a:t>
            </a:r>
            <a:r>
              <a:rPr sz="1100" spc="-20" dirty="0">
                <a:latin typeface="Times New Roman"/>
                <a:cs typeface="Times New Roman"/>
              </a:rPr>
              <a:t>-</a:t>
            </a:r>
            <a:r>
              <a:rPr sz="1100" dirty="0">
                <a:latin typeface="Times New Roman"/>
                <a:cs typeface="Times New Roman"/>
              </a:rPr>
              <a:t>све</a:t>
            </a:r>
            <a:r>
              <a:rPr sz="1100" spc="-5" dirty="0">
                <a:latin typeface="Times New Roman"/>
                <a:cs typeface="Times New Roman"/>
              </a:rPr>
              <a:t>т</a:t>
            </a:r>
            <a:r>
              <a:rPr sz="1100" dirty="0">
                <a:latin typeface="Times New Roman"/>
                <a:cs typeface="Times New Roman"/>
              </a:rPr>
              <a:t>ского парт</a:t>
            </a:r>
            <a:r>
              <a:rPr sz="1100" spc="-10" dirty="0">
                <a:latin typeface="Times New Roman"/>
                <a:cs typeface="Times New Roman"/>
              </a:rPr>
              <a:t>н</a:t>
            </a:r>
            <a:r>
              <a:rPr sz="1100" dirty="0">
                <a:latin typeface="Times New Roman"/>
                <a:cs typeface="Times New Roman"/>
              </a:rPr>
              <a:t>ерст</a:t>
            </a:r>
            <a:r>
              <a:rPr sz="1100" spc="-10" dirty="0">
                <a:latin typeface="Times New Roman"/>
                <a:cs typeface="Times New Roman"/>
              </a:rPr>
              <a:t>в</a:t>
            </a:r>
            <a:r>
              <a:rPr sz="1100" dirty="0">
                <a:latin typeface="Times New Roman"/>
                <a:cs typeface="Times New Roman"/>
              </a:rPr>
              <a:t>а.</a:t>
            </a: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lang="ru-RU" sz="1100" i="1" spc="-10" dirty="0" smtClean="0">
                <a:latin typeface="Times New Roman"/>
                <a:cs typeface="Times New Roman"/>
              </a:rPr>
              <a:t> </a:t>
            </a:r>
            <a:endParaRPr sz="11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207264"/>
            <a:ext cx="102235" cy="398145"/>
          </a:xfrm>
          <a:custGeom>
            <a:avLst/>
            <a:gdLst/>
            <a:ahLst/>
            <a:cxnLst/>
            <a:rect l="l" t="t" r="r" b="b"/>
            <a:pathLst>
              <a:path w="102235" h="398145">
                <a:moveTo>
                  <a:pt x="0" y="397763"/>
                </a:moveTo>
                <a:lnTo>
                  <a:pt x="102107" y="397763"/>
                </a:lnTo>
                <a:lnTo>
                  <a:pt x="102107" y="0"/>
                </a:lnTo>
                <a:lnTo>
                  <a:pt x="0" y="0"/>
                </a:lnTo>
                <a:lnTo>
                  <a:pt x="0" y="397763"/>
                </a:lnTo>
                <a:close/>
              </a:path>
            </a:pathLst>
          </a:custGeom>
          <a:solidFill>
            <a:srgbClr val="1CBA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9936" y="2823972"/>
            <a:ext cx="5339080" cy="1905"/>
          </a:xfrm>
          <a:custGeom>
            <a:avLst/>
            <a:gdLst/>
            <a:ahLst/>
            <a:cxnLst/>
            <a:rect l="l" t="t" r="r" b="b"/>
            <a:pathLst>
              <a:path w="5339080" h="1905">
                <a:moveTo>
                  <a:pt x="0" y="0"/>
                </a:moveTo>
                <a:lnTo>
                  <a:pt x="5338572" y="1524"/>
                </a:lnTo>
              </a:path>
            </a:pathLst>
          </a:custGeom>
          <a:ln w="9144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141976" y="2997708"/>
            <a:ext cx="103632" cy="123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437632" y="2997708"/>
            <a:ext cx="102108" cy="123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0895" y="2979420"/>
            <a:ext cx="192024" cy="1432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25552" y="2892552"/>
            <a:ext cx="460247" cy="34137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473451" y="0"/>
            <a:ext cx="3377183" cy="329336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98093" y="2931620"/>
            <a:ext cx="1619250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30" dirty="0">
                <a:solidFill>
                  <a:srgbClr val="1CBAB4"/>
                </a:solidFill>
                <a:latin typeface="Arial"/>
                <a:cs typeface="Arial"/>
              </a:rPr>
              <a:t>С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r>
              <a:rPr sz="1200" b="1" spc="-105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200" b="1" spc="-40" dirty="0">
                <a:solidFill>
                  <a:srgbClr val="1CBAB4"/>
                </a:solidFill>
                <a:latin typeface="Arial"/>
                <a:cs typeface="Arial"/>
              </a:rPr>
              <a:t>А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БОТ</a:t>
            </a:r>
            <a:r>
              <a:rPr sz="1200" b="1" spc="-5" dirty="0">
                <a:solidFill>
                  <a:srgbClr val="1CBAB4"/>
                </a:solidFill>
                <a:latin typeface="Arial"/>
                <a:cs typeface="Arial"/>
              </a:rPr>
              <a:t>Н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ИЧЕ</a:t>
            </a:r>
            <a:r>
              <a:rPr sz="1200" b="1" spc="-30" dirty="0">
                <a:solidFill>
                  <a:srgbClr val="1CBAB4"/>
                </a:solidFill>
                <a:latin typeface="Arial"/>
                <a:cs typeface="Arial"/>
              </a:rPr>
              <a:t>С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200" b="1" spc="-30" dirty="0">
                <a:solidFill>
                  <a:srgbClr val="1CBAB4"/>
                </a:solidFill>
                <a:latin typeface="Arial"/>
                <a:cs typeface="Arial"/>
              </a:rPr>
              <a:t>В</a:t>
            </a:r>
            <a:r>
              <a:rPr sz="1200" b="1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Р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еа</a:t>
            </a: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л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ьная</a:t>
            </a:r>
            <a:r>
              <a:rPr sz="600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под</a:t>
            </a: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д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ер</a:t>
            </a:r>
            <a:r>
              <a:rPr sz="600" spc="-10" dirty="0">
                <a:solidFill>
                  <a:srgbClr val="585858"/>
                </a:solidFill>
                <a:latin typeface="Arial"/>
                <a:cs typeface="Arial"/>
              </a:rPr>
              <a:t>ж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ка добрых </a:t>
            </a:r>
            <a:r>
              <a:rPr sz="600" spc="-5" dirty="0">
                <a:solidFill>
                  <a:srgbClr val="585858"/>
                </a:solidFill>
                <a:latin typeface="Arial"/>
                <a:cs typeface="Arial"/>
              </a:rPr>
              <a:t>д</a:t>
            </a:r>
            <a:r>
              <a:rPr sz="600" dirty="0">
                <a:solidFill>
                  <a:srgbClr val="585858"/>
                </a:solidFill>
                <a:latin typeface="Arial"/>
                <a:cs typeface="Arial"/>
              </a:rPr>
              <a:t>ел</a:t>
            </a:r>
            <a:endParaRPr sz="6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9019" y="71474"/>
            <a:ext cx="3364865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z="1600" b="1" spc="-15" dirty="0">
                <a:solidFill>
                  <a:srgbClr val="1CBAB4"/>
                </a:solidFill>
                <a:latin typeface="Arial"/>
                <a:cs typeface="Arial"/>
              </a:rPr>
              <a:t>Э</a:t>
            </a:r>
            <a:r>
              <a:rPr sz="1600" b="1" spc="-30" dirty="0">
                <a:solidFill>
                  <a:srgbClr val="1CBAB4"/>
                </a:solidFill>
                <a:latin typeface="Arial"/>
                <a:cs typeface="Arial"/>
              </a:rPr>
              <a:t>к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с</a:t>
            </a:r>
            <a:r>
              <a:rPr sz="1600" b="1" spc="-20" dirty="0">
                <a:solidFill>
                  <a:srgbClr val="1CBAB4"/>
                </a:solidFill>
                <a:latin typeface="Arial"/>
                <a:cs typeface="Arial"/>
              </a:rPr>
              <a:t>п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е</a:t>
            </a:r>
            <a:r>
              <a:rPr sz="1600" b="1" spc="-40" dirty="0">
                <a:solidFill>
                  <a:srgbClr val="1CBAB4"/>
                </a:solidFill>
                <a:latin typeface="Arial"/>
                <a:cs typeface="Arial"/>
              </a:rPr>
              <a:t>р</a:t>
            </a:r>
            <a:r>
              <a:rPr sz="1600" b="1" spc="-30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и</a:t>
            </a:r>
            <a:r>
              <a:rPr sz="1600" b="1" spc="-40" dirty="0">
                <a:solidFill>
                  <a:srgbClr val="1CBAB4"/>
                </a:solidFill>
                <a:latin typeface="Arial"/>
                <a:cs typeface="Arial"/>
              </a:rPr>
              <a:t>з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а.</a:t>
            </a:r>
            <a:r>
              <a:rPr sz="1600" b="1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sz="1600" b="1" spc="50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1CBAB4"/>
                </a:solidFill>
                <a:latin typeface="Arial"/>
                <a:cs typeface="Arial"/>
              </a:rPr>
              <a:t>П</a:t>
            </a:r>
            <a:r>
              <a:rPr sz="1600" b="1" spc="-40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r>
              <a:rPr sz="1600" b="1" spc="-25" dirty="0">
                <a:solidFill>
                  <a:srgbClr val="1CBAB4"/>
                </a:solidFill>
                <a:latin typeface="Arial"/>
                <a:cs typeface="Arial"/>
              </a:rPr>
              <a:t>д</a:t>
            </a:r>
            <a:r>
              <a:rPr sz="1600" b="1" spc="-35" dirty="0">
                <a:solidFill>
                  <a:srgbClr val="1CBAB4"/>
                </a:solidFill>
                <a:latin typeface="Arial"/>
                <a:cs typeface="Arial"/>
              </a:rPr>
              <a:t>в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е</a:t>
            </a:r>
            <a:r>
              <a:rPr sz="1600" b="1" spc="-25" dirty="0">
                <a:solidFill>
                  <a:srgbClr val="1CBAB4"/>
                </a:solidFill>
                <a:latin typeface="Arial"/>
                <a:cs typeface="Arial"/>
              </a:rPr>
              <a:t>д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е</a:t>
            </a:r>
            <a:r>
              <a:rPr sz="1600" b="1" spc="-20" dirty="0">
                <a:solidFill>
                  <a:srgbClr val="1CBAB4"/>
                </a:solidFill>
                <a:latin typeface="Arial"/>
                <a:cs typeface="Arial"/>
              </a:rPr>
              <a:t>н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ие</a:t>
            </a:r>
            <a:r>
              <a:rPr sz="1600" b="1" spc="20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и</a:t>
            </a:r>
            <a:r>
              <a:rPr sz="1600" b="1" spc="-50" dirty="0">
                <a:solidFill>
                  <a:srgbClr val="1CBAB4"/>
                </a:solidFill>
                <a:latin typeface="Arial"/>
                <a:cs typeface="Arial"/>
              </a:rPr>
              <a:t>т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о</a:t>
            </a:r>
            <a:r>
              <a:rPr sz="1600" b="1" spc="-50" dirty="0">
                <a:solidFill>
                  <a:srgbClr val="1CBAB4"/>
                </a:solidFill>
                <a:latin typeface="Arial"/>
                <a:cs typeface="Arial"/>
              </a:rPr>
              <a:t>г</a:t>
            </a:r>
            <a:r>
              <a:rPr sz="1600" b="1" spc="-10" dirty="0">
                <a:solidFill>
                  <a:srgbClr val="1CBAB4"/>
                </a:solidFill>
                <a:latin typeface="Arial"/>
                <a:cs typeface="Arial"/>
              </a:rPr>
              <a:t>ов.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8100" y="286511"/>
            <a:ext cx="4067555" cy="8656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07264"/>
            <a:ext cx="102235" cy="398145"/>
          </a:xfrm>
          <a:custGeom>
            <a:avLst/>
            <a:gdLst/>
            <a:ahLst/>
            <a:cxnLst/>
            <a:rect l="l" t="t" r="r" b="b"/>
            <a:pathLst>
              <a:path w="102235" h="398145">
                <a:moveTo>
                  <a:pt x="0" y="397763"/>
                </a:moveTo>
                <a:lnTo>
                  <a:pt x="102107" y="397763"/>
                </a:lnTo>
                <a:lnTo>
                  <a:pt x="102107" y="0"/>
                </a:lnTo>
                <a:lnTo>
                  <a:pt x="0" y="0"/>
                </a:lnTo>
                <a:lnTo>
                  <a:pt x="0" y="397763"/>
                </a:lnTo>
                <a:close/>
              </a:path>
            </a:pathLst>
          </a:custGeom>
          <a:solidFill>
            <a:srgbClr val="1CBA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9936" y="2823972"/>
            <a:ext cx="5339080" cy="1905"/>
          </a:xfrm>
          <a:custGeom>
            <a:avLst/>
            <a:gdLst/>
            <a:ahLst/>
            <a:cxnLst/>
            <a:rect l="l" t="t" r="r" b="b"/>
            <a:pathLst>
              <a:path w="5339080" h="1905">
                <a:moveTo>
                  <a:pt x="0" y="0"/>
                </a:moveTo>
                <a:lnTo>
                  <a:pt x="5338572" y="1524"/>
                </a:lnTo>
              </a:path>
            </a:pathLst>
          </a:custGeom>
          <a:ln w="9144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10895" y="2979420"/>
            <a:ext cx="192024" cy="1432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4007" y="1629156"/>
            <a:ext cx="1973580" cy="14935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2484" y="1627632"/>
            <a:ext cx="1976627" cy="149656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9435" y="1624584"/>
            <a:ext cx="1983105" cy="1503045"/>
          </a:xfrm>
          <a:custGeom>
            <a:avLst/>
            <a:gdLst/>
            <a:ahLst/>
            <a:cxnLst/>
            <a:rect l="l" t="t" r="r" b="b"/>
            <a:pathLst>
              <a:path w="1983105" h="1503045">
                <a:moveTo>
                  <a:pt x="0" y="1502664"/>
                </a:moveTo>
                <a:lnTo>
                  <a:pt x="1982724" y="1502664"/>
                </a:lnTo>
                <a:lnTo>
                  <a:pt x="1982724" y="0"/>
                </a:lnTo>
                <a:lnTo>
                  <a:pt x="0" y="0"/>
                </a:lnTo>
                <a:lnTo>
                  <a:pt x="0" y="1502664"/>
                </a:lnTo>
                <a:close/>
              </a:path>
            </a:pathLst>
          </a:custGeom>
          <a:ln w="9144">
            <a:solidFill>
              <a:srgbClr val="F8F8F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719" y="723900"/>
            <a:ext cx="4059936" cy="85953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719" y="1193292"/>
            <a:ext cx="4059936" cy="68884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73227" y="383664"/>
            <a:ext cx="3877563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Зак</a:t>
            </a:r>
            <a:r>
              <a:rPr sz="1000" spc="-20" dirty="0">
                <a:solidFill>
                  <a:srgbClr val="5F5F5F"/>
                </a:solidFill>
                <a:latin typeface="Arial"/>
                <a:cs typeface="Arial"/>
              </a:rPr>
              <a:t>л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юче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н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я</a:t>
            </a:r>
            <a:r>
              <a:rPr sz="1000" spc="30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эксп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ер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т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о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в</a:t>
            </a:r>
            <a:r>
              <a:rPr sz="1000" spc="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о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бс</a:t>
            </a:r>
            <a:r>
              <a:rPr sz="1000" spc="-40" dirty="0">
                <a:solidFill>
                  <a:srgbClr val="5F5F5F"/>
                </a:solidFill>
                <a:latin typeface="Arial"/>
                <a:cs typeface="Arial"/>
              </a:rPr>
              <a:t>у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ж</a:t>
            </a:r>
            <a:r>
              <a:rPr sz="1000" spc="-20" dirty="0">
                <a:solidFill>
                  <a:srgbClr val="5F5F5F"/>
                </a:solidFill>
                <a:latin typeface="Arial"/>
                <a:cs typeface="Arial"/>
              </a:rPr>
              <a:t>д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аю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тся</a:t>
            </a:r>
            <a:r>
              <a:rPr sz="1000" spc="40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0" dirty="0" err="1">
                <a:solidFill>
                  <a:srgbClr val="5F5F5F"/>
                </a:solidFill>
                <a:latin typeface="Arial"/>
                <a:cs typeface="Arial"/>
              </a:rPr>
              <a:t>на</a:t>
            </a:r>
            <a:r>
              <a:rPr sz="1000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5" dirty="0" err="1" smtClean="0">
                <a:solidFill>
                  <a:srgbClr val="5F5F5F"/>
                </a:solidFill>
                <a:latin typeface="Arial"/>
                <a:cs typeface="Arial"/>
              </a:rPr>
              <a:t>з</a:t>
            </a:r>
            <a:r>
              <a:rPr sz="1000" spc="-20" dirty="0" err="1" smtClean="0">
                <a:solidFill>
                  <a:srgbClr val="5F5F5F"/>
                </a:solidFill>
                <a:latin typeface="Arial"/>
                <a:cs typeface="Arial"/>
              </a:rPr>
              <a:t>а</a:t>
            </a:r>
            <a:r>
              <a:rPr sz="1000" spc="-5" dirty="0" err="1" smtClean="0">
                <a:solidFill>
                  <a:srgbClr val="5F5F5F"/>
                </a:solidFill>
                <a:latin typeface="Arial"/>
                <a:cs typeface="Arial"/>
              </a:rPr>
              <a:t>с</a:t>
            </a:r>
            <a:r>
              <a:rPr sz="1000" spc="-15" dirty="0" err="1" smtClean="0">
                <a:solidFill>
                  <a:srgbClr val="5F5F5F"/>
                </a:solidFill>
                <a:latin typeface="Arial"/>
                <a:cs typeface="Arial"/>
              </a:rPr>
              <a:t>е</a:t>
            </a:r>
            <a:r>
              <a:rPr sz="1000" spc="-20" dirty="0" err="1" smtClean="0">
                <a:solidFill>
                  <a:srgbClr val="5F5F5F"/>
                </a:solidFill>
                <a:latin typeface="Arial"/>
                <a:cs typeface="Arial"/>
              </a:rPr>
              <a:t>д</a:t>
            </a:r>
            <a:r>
              <a:rPr sz="1000" spc="-15" dirty="0" err="1" smtClean="0">
                <a:solidFill>
                  <a:srgbClr val="5F5F5F"/>
                </a:solidFill>
                <a:latin typeface="Arial"/>
                <a:cs typeface="Arial"/>
              </a:rPr>
              <a:t>а</a:t>
            </a:r>
            <a:r>
              <a:rPr sz="1000" spc="-10" dirty="0" err="1" smtClean="0">
                <a:solidFill>
                  <a:srgbClr val="5F5F5F"/>
                </a:solidFill>
                <a:latin typeface="Arial"/>
                <a:cs typeface="Arial"/>
              </a:rPr>
              <a:t>н</a:t>
            </a:r>
            <a:r>
              <a:rPr sz="1000" spc="-15" dirty="0" err="1" smtClean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000" spc="-10" dirty="0" err="1" smtClean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Эк</a:t>
            </a:r>
            <a:r>
              <a:rPr sz="1000" dirty="0">
                <a:solidFill>
                  <a:srgbClr val="5F5F5F"/>
                </a:solidFill>
                <a:latin typeface="Arial"/>
                <a:cs typeface="Arial"/>
              </a:rPr>
              <a:t>с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пе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р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тного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сов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е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та</a:t>
            </a:r>
            <a:r>
              <a:rPr sz="1000" spc="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по</a:t>
            </a:r>
            <a:r>
              <a:rPr sz="1000" spc="-20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напра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вл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ен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ю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"/>
              </a:spcBef>
            </a:pPr>
            <a:endParaRPr sz="900" dirty="0">
              <a:latin typeface="Times New Roman"/>
              <a:cs typeface="Times New Roman"/>
            </a:endParaRPr>
          </a:p>
          <a:p>
            <a:pPr marL="19685" marR="5080">
              <a:lnSpc>
                <a:spcPct val="100000"/>
              </a:lnSpc>
            </a:pP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Р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ез</a:t>
            </a:r>
            <a:r>
              <a:rPr sz="1000" spc="-40" dirty="0">
                <a:solidFill>
                  <a:srgbClr val="5F5F5F"/>
                </a:solidFill>
                <a:latin typeface="Arial"/>
                <a:cs typeface="Arial"/>
              </a:rPr>
              <a:t>у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л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ьт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а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ты</a:t>
            </a:r>
            <a:r>
              <a:rPr sz="1000" spc="5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р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а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боты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Эк</a:t>
            </a:r>
            <a:r>
              <a:rPr sz="1000" dirty="0">
                <a:solidFill>
                  <a:srgbClr val="5F5F5F"/>
                </a:solidFill>
                <a:latin typeface="Arial"/>
                <a:cs typeface="Arial"/>
              </a:rPr>
              <a:t>с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пе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р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тных</a:t>
            </a:r>
            <a:r>
              <a:rPr sz="1000" spc="10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5F5F5F"/>
                </a:solidFill>
                <a:latin typeface="Arial"/>
                <a:cs typeface="Arial"/>
              </a:rPr>
              <a:t>с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ов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е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тов</a:t>
            </a:r>
            <a:r>
              <a:rPr sz="1000" spc="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по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нап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р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ав</a:t>
            </a:r>
            <a:r>
              <a:rPr sz="1000" spc="-20" dirty="0">
                <a:solidFill>
                  <a:srgbClr val="5F5F5F"/>
                </a:solidFill>
                <a:latin typeface="Arial"/>
                <a:cs typeface="Arial"/>
              </a:rPr>
              <a:t>л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ен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ям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 р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а</a:t>
            </a:r>
            <a:r>
              <a:rPr sz="1000" dirty="0">
                <a:solidFill>
                  <a:srgbClr val="5F5F5F"/>
                </a:solidFill>
                <a:latin typeface="Arial"/>
                <a:cs typeface="Arial"/>
              </a:rPr>
              <a:t>сс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м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а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тр</a:t>
            </a:r>
            <a:r>
              <a:rPr sz="1000" spc="-20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ва</a:t>
            </a:r>
            <a:r>
              <a:rPr sz="1000" spc="-20" dirty="0">
                <a:solidFill>
                  <a:srgbClr val="5F5F5F"/>
                </a:solidFill>
                <a:latin typeface="Arial"/>
                <a:cs typeface="Arial"/>
              </a:rPr>
              <a:t>ю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т</a:t>
            </a:r>
            <a:r>
              <a:rPr sz="1000" dirty="0">
                <a:solidFill>
                  <a:srgbClr val="5F5F5F"/>
                </a:solidFill>
                <a:latin typeface="Arial"/>
                <a:cs typeface="Arial"/>
              </a:rPr>
              <a:t>с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я</a:t>
            </a:r>
            <a:r>
              <a:rPr sz="1000" spc="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на</a:t>
            </a:r>
            <a:r>
              <a:rPr sz="1000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 з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а</a:t>
            </a:r>
            <a:r>
              <a:rPr sz="1000" dirty="0">
                <a:solidFill>
                  <a:srgbClr val="5F5F5F"/>
                </a:solidFill>
                <a:latin typeface="Arial"/>
                <a:cs typeface="Arial"/>
              </a:rPr>
              <a:t>с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е</a:t>
            </a:r>
            <a:r>
              <a:rPr sz="1000" spc="-20" dirty="0">
                <a:solidFill>
                  <a:srgbClr val="5F5F5F"/>
                </a:solidFill>
                <a:latin typeface="Arial"/>
                <a:cs typeface="Arial"/>
              </a:rPr>
              <a:t>д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ан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000" spc="1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Еди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ного</a:t>
            </a:r>
            <a:r>
              <a:rPr sz="1000" spc="1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Эк</a:t>
            </a:r>
            <a:r>
              <a:rPr sz="1000" dirty="0">
                <a:solidFill>
                  <a:srgbClr val="5F5F5F"/>
                </a:solidFill>
                <a:latin typeface="Arial"/>
                <a:cs typeface="Arial"/>
              </a:rPr>
              <a:t>с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пе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р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тного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сов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е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та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6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</a:pP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К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о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о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р</a:t>
            </a:r>
            <a:r>
              <a:rPr sz="1000" spc="-20" dirty="0">
                <a:solidFill>
                  <a:srgbClr val="5F5F5F"/>
                </a:solidFill>
                <a:latin typeface="Arial"/>
                <a:cs typeface="Arial"/>
              </a:rPr>
              <a:t>д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на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ц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онн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ы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й</a:t>
            </a:r>
            <a:r>
              <a:rPr sz="1000" spc="2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ко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ми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тет</a:t>
            </a:r>
            <a:r>
              <a:rPr sz="1000" spc="3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35" dirty="0">
                <a:solidFill>
                  <a:srgbClr val="5F5F5F"/>
                </a:solidFill>
                <a:latin typeface="Arial"/>
                <a:cs typeface="Arial"/>
              </a:rPr>
              <a:t>у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тве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р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ж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д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а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е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т</a:t>
            </a:r>
            <a:r>
              <a:rPr sz="1000" spc="5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побе</a:t>
            </a:r>
            <a:r>
              <a:rPr sz="1000" spc="-20" dirty="0">
                <a:solidFill>
                  <a:srgbClr val="5F5F5F"/>
                </a:solidFill>
                <a:latin typeface="Arial"/>
                <a:cs typeface="Arial"/>
              </a:rPr>
              <a:t>д</a:t>
            </a:r>
            <a:r>
              <a:rPr sz="1000" spc="-15" dirty="0">
                <a:solidFill>
                  <a:srgbClr val="5F5F5F"/>
                </a:solidFill>
                <a:latin typeface="Arial"/>
                <a:cs typeface="Arial"/>
              </a:rPr>
              <a:t>и</a:t>
            </a:r>
            <a:r>
              <a:rPr sz="1000" spc="-5" dirty="0">
                <a:solidFill>
                  <a:srgbClr val="5F5F5F"/>
                </a:solidFill>
                <a:latin typeface="Arial"/>
                <a:cs typeface="Arial"/>
              </a:rPr>
              <a:t>те</a:t>
            </a:r>
            <a:r>
              <a:rPr sz="1000" spc="-20" dirty="0">
                <a:solidFill>
                  <a:srgbClr val="5F5F5F"/>
                </a:solidFill>
                <a:latin typeface="Arial"/>
                <a:cs typeface="Arial"/>
              </a:rPr>
              <a:t>л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ей</a:t>
            </a:r>
            <a:r>
              <a:rPr sz="1000" spc="25" dirty="0">
                <a:solidFill>
                  <a:srgbClr val="5F5F5F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конк</a:t>
            </a:r>
            <a:r>
              <a:rPr sz="1000" spc="-35" dirty="0">
                <a:solidFill>
                  <a:srgbClr val="5F5F5F"/>
                </a:solidFill>
                <a:latin typeface="Arial"/>
                <a:cs typeface="Arial"/>
              </a:rPr>
              <a:t>у</a:t>
            </a:r>
            <a:r>
              <a:rPr sz="1000" spc="-10" dirty="0">
                <a:solidFill>
                  <a:srgbClr val="5F5F5F"/>
                </a:solidFill>
                <a:latin typeface="Arial"/>
                <a:cs typeface="Arial"/>
              </a:rPr>
              <a:t>рса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148328" y="1110995"/>
            <a:ext cx="1624583" cy="194157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148328" y="25908"/>
            <a:ext cx="1603248" cy="101955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074164" y="1627632"/>
            <a:ext cx="1976627" cy="149656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07264"/>
            <a:ext cx="102235" cy="398145"/>
          </a:xfrm>
          <a:custGeom>
            <a:avLst/>
            <a:gdLst/>
            <a:ahLst/>
            <a:cxnLst/>
            <a:rect l="l" t="t" r="r" b="b"/>
            <a:pathLst>
              <a:path w="102235" h="398145">
                <a:moveTo>
                  <a:pt x="0" y="397763"/>
                </a:moveTo>
                <a:lnTo>
                  <a:pt x="102107" y="397763"/>
                </a:lnTo>
                <a:lnTo>
                  <a:pt x="102107" y="0"/>
                </a:lnTo>
                <a:lnTo>
                  <a:pt x="0" y="0"/>
                </a:lnTo>
                <a:lnTo>
                  <a:pt x="0" y="397763"/>
                </a:lnTo>
                <a:close/>
              </a:path>
            </a:pathLst>
          </a:custGeom>
          <a:solidFill>
            <a:srgbClr val="1CBAB4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72232" y="1029081"/>
            <a:ext cx="61087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000" b="1" spc="-5" dirty="0">
                <a:solidFill>
                  <a:srgbClr val="FFFFFF"/>
                </a:solidFill>
                <a:cs typeface="Calibri"/>
              </a:rPr>
              <a:t>Все</a:t>
            </a:r>
            <a:r>
              <a:rPr sz="1000" b="1" spc="-15" dirty="0">
                <a:solidFill>
                  <a:srgbClr val="FFFFFF"/>
                </a:solidFill>
                <a:cs typeface="Calibri"/>
              </a:rPr>
              <a:t>г</a:t>
            </a:r>
            <a:r>
              <a:rPr sz="1000" b="1" spc="-10" dirty="0">
                <a:solidFill>
                  <a:srgbClr val="FFFFFF"/>
                </a:solidFill>
                <a:cs typeface="Calibri"/>
              </a:rPr>
              <a:t>о</a:t>
            </a:r>
            <a:r>
              <a:rPr sz="1000" b="1" spc="-5" dirty="0">
                <a:solidFill>
                  <a:srgbClr val="FFFFFF"/>
                </a:solidFill>
                <a:cs typeface="Calibri"/>
              </a:rPr>
              <a:t> </a:t>
            </a:r>
            <a:r>
              <a:rPr sz="1000" b="1" spc="-10" dirty="0">
                <a:solidFill>
                  <a:srgbClr val="FFFFFF"/>
                </a:solidFill>
                <a:cs typeface="Calibri"/>
              </a:rPr>
              <a:t>1370</a:t>
            </a:r>
            <a:endParaRPr sz="10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762246" y="1336294"/>
            <a:ext cx="7874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000" b="1" spc="-10" dirty="0">
                <a:solidFill>
                  <a:srgbClr val="FFFFFF"/>
                </a:solidFill>
                <a:cs typeface="Calibri"/>
              </a:rPr>
              <a:t>О</a:t>
            </a:r>
            <a:r>
              <a:rPr sz="1000" b="1" spc="-15" dirty="0">
                <a:solidFill>
                  <a:srgbClr val="FFFFFF"/>
                </a:solidFill>
                <a:cs typeface="Calibri"/>
              </a:rPr>
              <a:t>т</a:t>
            </a:r>
            <a:r>
              <a:rPr sz="1000" b="1" spc="-10" dirty="0">
                <a:solidFill>
                  <a:srgbClr val="FFFFFF"/>
                </a:solidFill>
                <a:cs typeface="Calibri"/>
              </a:rPr>
              <a:t>клонено</a:t>
            </a:r>
            <a:r>
              <a:rPr sz="1000" b="1" spc="25" dirty="0">
                <a:solidFill>
                  <a:srgbClr val="FFFFFF"/>
                </a:solidFill>
                <a:cs typeface="Calibri"/>
              </a:rPr>
              <a:t> </a:t>
            </a:r>
            <a:r>
              <a:rPr sz="1000" b="1" spc="-5" dirty="0">
                <a:solidFill>
                  <a:srgbClr val="FFFFFF"/>
                </a:solidFill>
                <a:cs typeface="Calibri"/>
              </a:rPr>
              <a:t>64</a:t>
            </a:r>
            <a:endParaRPr sz="1000">
              <a:solidFill>
                <a:prstClr val="black"/>
              </a:solidFill>
              <a:cs typeface="Calibri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102235" y="264584"/>
            <a:ext cx="5496661" cy="566754"/>
          </a:xfrm>
          <a:prstGeom prst="rect">
            <a:avLst/>
          </a:prstGeom>
        </p:spPr>
        <p:txBody>
          <a:bodyPr vert="horz" wrap="square" lIns="0" tIns="78673" rIns="0" bIns="0" rtlCol="0">
            <a:spAutoFit/>
          </a:bodyPr>
          <a:lstStyle/>
          <a:p>
            <a:pPr marL="190500">
              <a:lnSpc>
                <a:spcPts val="1905"/>
              </a:lnSpc>
            </a:pPr>
            <a:r>
              <a:rPr lang="ru-RU" sz="1600" b="1" spc="-15" dirty="0">
                <a:solidFill>
                  <a:srgbClr val="1CBAB4"/>
                </a:solidFill>
                <a:latin typeface="Arial"/>
                <a:cs typeface="Arial"/>
              </a:rPr>
              <a:t> </a:t>
            </a:r>
            <a:r>
              <a:rPr lang="ru-RU" sz="1600" b="1" spc="-15" dirty="0" smtClean="0">
                <a:solidFill>
                  <a:srgbClr val="1CBAB4"/>
                </a:solidFill>
                <a:latin typeface="Arial"/>
                <a:cs typeface="Arial"/>
              </a:rPr>
              <a:t>Соответствие проекта идее конкурса</a:t>
            </a:r>
            <a:r>
              <a:rPr lang="ru-RU" sz="1600" b="1" spc="-15" dirty="0">
                <a:solidFill>
                  <a:srgbClr val="1CBAB4"/>
                </a:solidFill>
                <a:latin typeface="Arial"/>
                <a:cs typeface="Arial"/>
              </a:rPr>
              <a:t/>
            </a:r>
            <a:br>
              <a:rPr lang="ru-RU" sz="1600" b="1" spc="-15" dirty="0">
                <a:solidFill>
                  <a:srgbClr val="1CBAB4"/>
                </a:solidFill>
                <a:latin typeface="Arial"/>
                <a:cs typeface="Arial"/>
              </a:rPr>
            </a:br>
            <a:endParaRPr sz="16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89864" y="606376"/>
            <a:ext cx="212280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000" u="sng" spc="-25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000" u="sng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endParaRPr sz="10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49936" y="692229"/>
            <a:ext cx="2220214" cy="1231106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R="5080">
              <a:tabLst>
                <a:tab pos="101600" algn="l"/>
              </a:tabLst>
            </a:pPr>
            <a:r>
              <a:rPr lang="ru-RU" sz="1200" dirty="0">
                <a:solidFill>
                  <a:prstClr val="black"/>
                </a:solidFill>
                <a:latin typeface="+mj-lt"/>
                <a:cs typeface="Times New Roman"/>
              </a:rPr>
              <a:t>Проект соответствует целям, задачам и тематике </a:t>
            </a:r>
            <a:r>
              <a:rPr lang="ru-RU" sz="1200" dirty="0" smtClean="0">
                <a:solidFill>
                  <a:prstClr val="black"/>
                </a:solidFill>
                <a:latin typeface="+mj-lt"/>
                <a:cs typeface="Times New Roman"/>
              </a:rPr>
              <a:t>конкурса -10%</a:t>
            </a:r>
          </a:p>
          <a:p>
            <a:pPr marR="5080">
              <a:tabLst>
                <a:tab pos="101600" algn="l"/>
              </a:tabLst>
            </a:pPr>
            <a:endParaRPr lang="ru-RU" sz="800" dirty="0" smtClean="0">
              <a:solidFill>
                <a:prstClr val="black"/>
              </a:solidFill>
              <a:latin typeface="+mj-lt"/>
              <a:cs typeface="Times New Roman"/>
            </a:endParaRPr>
          </a:p>
          <a:p>
            <a:pPr marR="5080">
              <a:tabLst>
                <a:tab pos="101600" algn="l"/>
              </a:tabLst>
            </a:pPr>
            <a:r>
              <a:rPr lang="ru-RU" sz="1200" dirty="0" smtClean="0">
                <a:solidFill>
                  <a:prstClr val="black"/>
                </a:solidFill>
                <a:latin typeface="+mj-lt"/>
                <a:cs typeface="Times New Roman"/>
              </a:rPr>
              <a:t>Прописаны </a:t>
            </a:r>
            <a:r>
              <a:rPr lang="ru-RU" sz="1200" dirty="0">
                <a:solidFill>
                  <a:prstClr val="black"/>
                </a:solidFill>
                <a:latin typeface="+mj-lt"/>
                <a:cs typeface="Times New Roman"/>
              </a:rPr>
              <a:t>механизмы реализации церковно-светского </a:t>
            </a:r>
            <a:r>
              <a:rPr lang="ru-RU" sz="1200" dirty="0" smtClean="0">
                <a:solidFill>
                  <a:prstClr val="black"/>
                </a:solidFill>
                <a:latin typeface="+mj-lt"/>
                <a:cs typeface="Times New Roman"/>
              </a:rPr>
              <a:t>партнерства</a:t>
            </a:r>
            <a:r>
              <a:rPr lang="ru-RU" sz="1200" dirty="0">
                <a:solidFill>
                  <a:prstClr val="black"/>
                </a:solidFill>
                <a:latin typeface="+mj-lt"/>
                <a:cs typeface="Times New Roman"/>
              </a:rPr>
              <a:t> </a:t>
            </a:r>
            <a:r>
              <a:rPr lang="ru-RU" sz="1200" dirty="0" smtClean="0">
                <a:solidFill>
                  <a:prstClr val="black"/>
                </a:solidFill>
                <a:latin typeface="+mj-lt"/>
                <a:cs typeface="Times New Roman"/>
              </a:rPr>
              <a:t>– 10%</a:t>
            </a:r>
            <a:endParaRPr sz="1200" dirty="0">
              <a:solidFill>
                <a:prstClr val="black"/>
              </a:solidFill>
              <a:latin typeface="+mj-lt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46350" y="682764"/>
            <a:ext cx="3200400" cy="155427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  <a:latin typeface="Franklin Gothic Medium Cond" panose="020B0606030402020204" pitchFamily="34" charset="0"/>
                <a:cs typeface="Times New Roman" panose="02020603050405020304" pitchFamily="18" charset="0"/>
              </a:rPr>
              <a:t>ЧИТАЕМ ПОЛОЖЕНИЕ О КОНКУРСЕ </a:t>
            </a:r>
          </a:p>
          <a:p>
            <a:pPr algn="ctr"/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</a:t>
            </a:r>
            <a:r>
              <a:rPr lang="ru-RU" sz="1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«Православная инициатива» развивает идеи сотрудничества между православной </a:t>
            </a:r>
            <a:endParaRPr lang="ru-RU" sz="11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общественностью</a:t>
            </a:r>
            <a:r>
              <a:rPr lang="ru-RU" sz="1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Церковью, </a:t>
            </a:r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предпринимателями </a:t>
            </a:r>
            <a:r>
              <a:rPr lang="ru-RU" sz="1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государством</a:t>
            </a:r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1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сотрудничество строится на принципе взаимной ответственности и реальных ресурсных вкладах </a:t>
            </a:r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каждого </a:t>
            </a:r>
            <a:r>
              <a:rPr lang="ru-RU" sz="1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0572" y="2333625"/>
            <a:ext cx="574675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п.10 следует разместить письмо/соглашение , подтверждающее партнёрство c  церковной организацией. Письмо не должно нести формальный характер. </a:t>
            </a:r>
            <a:r>
              <a:rPr lang="ru-RU" sz="1100" b="1" u="sng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Общие слова поддержки или благословение священника не являются письмом, свидетельствующим о партнерстве! </a:t>
            </a:r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письме должна содержаться информация о конкретных формах участия представителей религиозной организации в проекте.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527550" y="72921"/>
            <a:ext cx="152441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 </a:t>
            </a:r>
          </a:p>
        </p:txBody>
      </p:sp>
    </p:spTree>
    <p:extLst>
      <p:ext uri="{BB962C8B-B14F-4D97-AF65-F5344CB8AC3E}">
        <p14:creationId xmlns:p14="http://schemas.microsoft.com/office/powerpoint/2010/main" val="397658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07264"/>
            <a:ext cx="102235" cy="398145"/>
          </a:xfrm>
          <a:custGeom>
            <a:avLst/>
            <a:gdLst/>
            <a:ahLst/>
            <a:cxnLst/>
            <a:rect l="l" t="t" r="r" b="b"/>
            <a:pathLst>
              <a:path w="102235" h="398145">
                <a:moveTo>
                  <a:pt x="0" y="397763"/>
                </a:moveTo>
                <a:lnTo>
                  <a:pt x="102107" y="397763"/>
                </a:lnTo>
                <a:lnTo>
                  <a:pt x="102107" y="0"/>
                </a:lnTo>
                <a:lnTo>
                  <a:pt x="0" y="0"/>
                </a:lnTo>
                <a:lnTo>
                  <a:pt x="0" y="397763"/>
                </a:lnTo>
                <a:close/>
              </a:path>
            </a:pathLst>
          </a:custGeom>
          <a:solidFill>
            <a:srgbClr val="1CBAB4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41976" y="2997708"/>
            <a:ext cx="103632" cy="123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5437632" y="2997708"/>
            <a:ext cx="102108" cy="123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310895" y="2979420"/>
            <a:ext cx="192024" cy="1432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762246" y="1336294"/>
            <a:ext cx="7874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000" b="1" spc="-10" dirty="0">
                <a:solidFill>
                  <a:srgbClr val="FFFFFF"/>
                </a:solidFill>
                <a:cs typeface="Calibri"/>
              </a:rPr>
              <a:t>О</a:t>
            </a:r>
            <a:r>
              <a:rPr sz="1000" b="1" spc="-15" dirty="0">
                <a:solidFill>
                  <a:srgbClr val="FFFFFF"/>
                </a:solidFill>
                <a:cs typeface="Calibri"/>
              </a:rPr>
              <a:t>т</a:t>
            </a:r>
            <a:r>
              <a:rPr sz="1000" b="1" spc="-10" dirty="0">
                <a:solidFill>
                  <a:srgbClr val="FFFFFF"/>
                </a:solidFill>
                <a:cs typeface="Calibri"/>
              </a:rPr>
              <a:t>клонено</a:t>
            </a:r>
            <a:r>
              <a:rPr sz="1000" b="1" spc="25" dirty="0">
                <a:solidFill>
                  <a:srgbClr val="FFFFFF"/>
                </a:solidFill>
                <a:cs typeface="Calibri"/>
              </a:rPr>
              <a:t> </a:t>
            </a:r>
            <a:r>
              <a:rPr sz="1000" b="1" spc="-5" dirty="0">
                <a:solidFill>
                  <a:srgbClr val="FFFFFF"/>
                </a:solidFill>
                <a:cs typeface="Calibri"/>
              </a:rPr>
              <a:t>64</a:t>
            </a:r>
            <a:endParaRPr sz="1000">
              <a:solidFill>
                <a:prstClr val="black"/>
              </a:solidFill>
              <a:cs typeface="Calibri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406907" y="-84395"/>
            <a:ext cx="5496661" cy="323098"/>
          </a:xfrm>
          <a:prstGeom prst="rect">
            <a:avLst/>
          </a:prstGeom>
        </p:spPr>
        <p:txBody>
          <a:bodyPr vert="horz" wrap="square" lIns="0" tIns="78673" rIns="0" bIns="0" rtlCol="0">
            <a:spAutoFit/>
          </a:bodyPr>
          <a:lstStyle/>
          <a:p>
            <a:pPr marL="190500">
              <a:lnSpc>
                <a:spcPts val="1905"/>
              </a:lnSpc>
            </a:pPr>
            <a:r>
              <a:rPr lang="ru-RU" sz="1600" b="1" spc="-15" dirty="0">
                <a:solidFill>
                  <a:srgbClr val="1CBAB4"/>
                </a:solidFill>
                <a:latin typeface="Arial"/>
                <a:cs typeface="Arial"/>
              </a:rPr>
              <a:t>  </a:t>
            </a:r>
            <a:r>
              <a:rPr lang="ru-RU" sz="1600" b="1" spc="-15" dirty="0" smtClean="0">
                <a:solidFill>
                  <a:srgbClr val="1CBAB4"/>
                </a:solidFill>
                <a:latin typeface="Arial"/>
                <a:cs typeface="Arial"/>
              </a:rPr>
              <a:t>Содержание </a:t>
            </a:r>
            <a:r>
              <a:rPr lang="ru-RU" sz="1600" b="1" spc="-15" dirty="0">
                <a:solidFill>
                  <a:srgbClr val="1CBAB4"/>
                </a:solidFill>
                <a:latin typeface="Arial"/>
                <a:cs typeface="Arial"/>
              </a:rPr>
              <a:t>проекта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89864" y="606376"/>
            <a:ext cx="212280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000" u="sng" spc="-25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000" u="sng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endParaRPr sz="10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84150" y="305378"/>
            <a:ext cx="2971800" cy="104644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R="5080">
              <a:tabLst>
                <a:tab pos="101600" algn="l"/>
              </a:tabLst>
            </a:pPr>
            <a:r>
              <a:rPr lang="ru-RU" sz="1200" dirty="0">
                <a:solidFill>
                  <a:prstClr val="black"/>
                </a:solidFill>
                <a:latin typeface="+mj-lt"/>
                <a:cs typeface="Times New Roman"/>
              </a:rPr>
              <a:t>Предложенное кадровое обеспечение проекта адекватно планируемым мероприятиям </a:t>
            </a:r>
            <a:r>
              <a:rPr lang="ru-RU" sz="1200" dirty="0" smtClean="0">
                <a:solidFill>
                  <a:prstClr val="black"/>
                </a:solidFill>
                <a:latin typeface="+mj-lt"/>
                <a:cs typeface="Times New Roman"/>
              </a:rPr>
              <a:t>проекта -3%</a:t>
            </a:r>
          </a:p>
          <a:p>
            <a:pPr marR="5080">
              <a:tabLst>
                <a:tab pos="101600" algn="l"/>
              </a:tabLst>
            </a:pPr>
            <a:endParaRPr lang="ru-RU" sz="800" dirty="0" smtClean="0">
              <a:solidFill>
                <a:prstClr val="black"/>
              </a:solidFill>
              <a:latin typeface="+mj-lt"/>
              <a:cs typeface="Times New Roman"/>
            </a:endParaRPr>
          </a:p>
          <a:p>
            <a:pPr marR="5080">
              <a:tabLst>
                <a:tab pos="101600" algn="l"/>
              </a:tabLst>
            </a:pPr>
            <a:r>
              <a:rPr lang="ru-RU" sz="1200" dirty="0">
                <a:solidFill>
                  <a:prstClr val="black"/>
                </a:solidFill>
                <a:latin typeface="+mj-lt"/>
                <a:cs typeface="Times New Roman"/>
              </a:rPr>
              <a:t>Проблематика проекта актуальна, востребована в современных </a:t>
            </a:r>
            <a:r>
              <a:rPr lang="ru-RU" sz="1200" dirty="0" smtClean="0">
                <a:solidFill>
                  <a:prstClr val="black"/>
                </a:solidFill>
                <a:latin typeface="+mj-lt"/>
                <a:cs typeface="Times New Roman"/>
              </a:rPr>
              <a:t>условиях -5%</a:t>
            </a:r>
            <a:endParaRPr sz="1200" dirty="0">
              <a:solidFill>
                <a:prstClr val="black"/>
              </a:solidFill>
              <a:latin typeface="+mj-lt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2022" y="234138"/>
            <a:ext cx="2438528" cy="1138773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</a:t>
            </a:r>
            <a:r>
              <a:rPr lang="ru-RU" sz="1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 готов войти в состав </a:t>
            </a:r>
            <a:r>
              <a:rPr lang="ru-RU" sz="1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команды</a:t>
            </a:r>
          </a:p>
          <a:p>
            <a:endParaRPr lang="ru-RU" sz="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Есть ли у членов команды опыт реализации социальных </a:t>
            </a:r>
            <a:r>
              <a:rPr lang="ru-RU" sz="1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проектов?</a:t>
            </a:r>
            <a:endParaRPr lang="ru-RU" sz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5852" y="1920130"/>
            <a:ext cx="5580898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важность </a:t>
            </a:r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данной социальной проблемы для региона (города, поселка, села) с точки зрения жителей, т.е. по результатам социологического опроса;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масштабность </a:t>
            </a:r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данной проблемы, т.е. ответ на вопрос «Какое количество жителей заинтересовано в решении данной социальной проблемы?»;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возможность </a:t>
            </a:r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практического решения проблемы силами вашей организации, чтобы вы смогли сосредоточиться на конкретном деле, не распыляя свои силы и имеющиеся средства.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762620" y="-4535"/>
            <a:ext cx="11512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 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2006" y="1419225"/>
            <a:ext cx="53070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Хорошо сформулированная проблема уже содержит в себе способ ее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решения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012950" y="-2830324"/>
            <a:ext cx="4800599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177800" algn="l"/>
              </a:tabLst>
            </a:pPr>
            <a:r>
              <a:rPr lang="ru-RU" sz="12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проекта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</a:rPr>
              <a:t>?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Кто конкретно готов войти в состав команды, которая будет в течение ближайшего времени заниматься подготовкой проекта, а в дальнейшем и его реализацией?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177800" algn="l"/>
              </a:tabLs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Есть ли у членов команды опыт реализации социальных проектов, т.е. решения пусть небольших социальных проблем своего местного сообщества?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177800" algn="l"/>
              </a:tabLs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Есть ли в организации опытные менеджеры, которые готовы взяться за организацию 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177800" algn="l"/>
              </a:tabLs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Поддержат ли другие члены организации предложенный командой социальный проект? Не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окажется ли ваша команда в изоляции, без поддержки? </a:t>
            </a:r>
          </a:p>
        </p:txBody>
      </p:sp>
    </p:spTree>
    <p:extLst>
      <p:ext uri="{BB962C8B-B14F-4D97-AF65-F5344CB8AC3E}">
        <p14:creationId xmlns:p14="http://schemas.microsoft.com/office/powerpoint/2010/main" val="292686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730250" y="374827"/>
            <a:ext cx="4394200" cy="587198"/>
          </a:xfrm>
          <a:prstGeom prst="downArrowCallout">
            <a:avLst>
              <a:gd name="adj1" fmla="val 114107"/>
              <a:gd name="adj2" fmla="val 114131"/>
              <a:gd name="adj3" fmla="val 16667"/>
              <a:gd name="adj4" fmla="val 6666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altLang="ru-RU" sz="1100" b="1" dirty="0">
                <a:latin typeface="Times New Roman" pitchFamily="18" charset="0"/>
                <a:cs typeface="Times New Roman" pitchFamily="18" charset="0"/>
              </a:rPr>
              <a:t>ПРОБЛЕМА – ЭТО ЧТО-ТО НЕГАТИВНОЕ, ПРИНОСЯЩЕЕ ВРЕД, ТО, ЧТО ТРЕБУЕТ ИЗМЕНЕНИЯ</a:t>
            </a:r>
          </a:p>
        </p:txBody>
      </p:sp>
      <p:sp>
        <p:nvSpPr>
          <p:cNvPr id="40963" name="PubChord"/>
          <p:cNvSpPr>
            <a:spLocks noEditPoints="1" noChangeArrowheads="1"/>
          </p:cNvSpPr>
          <p:nvPr/>
        </p:nvSpPr>
        <p:spPr bwMode="auto">
          <a:xfrm rot="2713615">
            <a:off x="1197134" y="1059643"/>
            <a:ext cx="1089395" cy="1089395"/>
          </a:xfrm>
          <a:custGeom>
            <a:avLst/>
            <a:gdLst>
              <a:gd name="T0" fmla="*/ 34839768 w 21600"/>
              <a:gd name="T1" fmla="*/ 34839768 h 21600"/>
              <a:gd name="T2" fmla="*/ 118948756 w 21600"/>
              <a:gd name="T3" fmla="*/ 118948756 h 21600"/>
              <a:gd name="T4" fmla="*/ 203068763 w 21600"/>
              <a:gd name="T5" fmla="*/ 203068763 h 21600"/>
              <a:gd name="T6" fmla="*/ 0 60000 65536"/>
              <a:gd name="T7" fmla="*/ 0 60000 65536"/>
              <a:gd name="T8" fmla="*/ 0 60000 65536"/>
              <a:gd name="T9" fmla="*/ 3163 w 21600"/>
              <a:gd name="T10" fmla="*/ 3163 h 21600"/>
              <a:gd name="T11" fmla="*/ 18437 w 21600"/>
              <a:gd name="T12" fmla="*/ 18437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3163" y="3163"/>
                </a:moveTo>
                <a:cubicBezTo>
                  <a:pt x="1137" y="5188"/>
                  <a:pt x="0" y="79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664" y="21600"/>
                  <a:pt x="16411" y="20462"/>
                  <a:pt x="18436" y="18436"/>
                </a:cubicBezTo>
                <a:lnTo>
                  <a:pt x="3163" y="3163"/>
                </a:lnTo>
                <a:close/>
              </a:path>
            </a:pathLst>
          </a:custGeom>
          <a:solidFill>
            <a:srgbClr val="23E0E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 sz="865"/>
          </a:p>
        </p:txBody>
      </p:sp>
      <p:sp>
        <p:nvSpPr>
          <p:cNvPr id="40964" name="PubChord"/>
          <p:cNvSpPr>
            <a:spLocks noEditPoints="1" noChangeArrowheads="1"/>
          </p:cNvSpPr>
          <p:nvPr/>
        </p:nvSpPr>
        <p:spPr bwMode="auto">
          <a:xfrm rot="-8115261">
            <a:off x="1889068" y="1059643"/>
            <a:ext cx="1089395" cy="1089395"/>
          </a:xfrm>
          <a:custGeom>
            <a:avLst/>
            <a:gdLst>
              <a:gd name="T0" fmla="*/ 34839768 w 21600"/>
              <a:gd name="T1" fmla="*/ 34839768 h 21600"/>
              <a:gd name="T2" fmla="*/ 118948756 w 21600"/>
              <a:gd name="T3" fmla="*/ 118948756 h 21600"/>
              <a:gd name="T4" fmla="*/ 203068763 w 21600"/>
              <a:gd name="T5" fmla="*/ 203068763 h 21600"/>
              <a:gd name="T6" fmla="*/ 0 60000 65536"/>
              <a:gd name="T7" fmla="*/ 0 60000 65536"/>
              <a:gd name="T8" fmla="*/ 0 60000 65536"/>
              <a:gd name="T9" fmla="*/ 3163 w 21600"/>
              <a:gd name="T10" fmla="*/ 3163 h 21600"/>
              <a:gd name="T11" fmla="*/ 18437 w 21600"/>
              <a:gd name="T12" fmla="*/ 18437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3163" y="3163"/>
                </a:moveTo>
                <a:cubicBezTo>
                  <a:pt x="1137" y="5188"/>
                  <a:pt x="0" y="79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664" y="21600"/>
                  <a:pt x="16411" y="20462"/>
                  <a:pt x="18436" y="18436"/>
                </a:cubicBezTo>
                <a:lnTo>
                  <a:pt x="3163" y="3163"/>
                </a:lnTo>
                <a:close/>
              </a:path>
            </a:pathLst>
          </a:custGeom>
          <a:solidFill>
            <a:srgbClr val="23E0E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 sz="865"/>
          </a:p>
        </p:txBody>
      </p:sp>
      <p:sp>
        <p:nvSpPr>
          <p:cNvPr id="40965" name="Oval 5"/>
          <p:cNvSpPr>
            <a:spLocks noChangeArrowheads="1"/>
          </p:cNvSpPr>
          <p:nvPr/>
        </p:nvSpPr>
        <p:spPr bwMode="auto">
          <a:xfrm>
            <a:off x="3308028" y="990221"/>
            <a:ext cx="1981521" cy="1245786"/>
          </a:xfrm>
          <a:prstGeom prst="ellipse">
            <a:avLst/>
          </a:prstGeom>
          <a:solidFill>
            <a:srgbClr val="23E0E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100" b="1" dirty="0">
                <a:solidFill>
                  <a:srgbClr val="FFFFFF"/>
                </a:solidFill>
              </a:rPr>
              <a:t>Измененная ситуация</a:t>
            </a: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1820408" y="1336569"/>
            <a:ext cx="588182" cy="518760"/>
          </a:xfrm>
          <a:prstGeom prst="rightArrow">
            <a:avLst>
              <a:gd name="adj1" fmla="val 50000"/>
              <a:gd name="adj2" fmla="val 28346"/>
            </a:avLst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000" b="1" dirty="0">
                <a:solidFill>
                  <a:srgbClr val="FFFFFF"/>
                </a:solidFill>
              </a:rPr>
              <a:t>решение</a:t>
            </a:r>
          </a:p>
        </p:txBody>
      </p:sp>
      <p:sp>
        <p:nvSpPr>
          <p:cNvPr id="40967" name="Rectangle 2"/>
          <p:cNvSpPr>
            <a:spLocks noChangeArrowheads="1"/>
          </p:cNvSpPr>
          <p:nvPr/>
        </p:nvSpPr>
        <p:spPr bwMode="auto">
          <a:xfrm>
            <a:off x="955301" y="2097925"/>
            <a:ext cx="1106941" cy="415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346">
                <a:solidFill>
                  <a:srgbClr val="FFFFFF"/>
                </a:solidFill>
              </a:rPr>
              <a:t> </a:t>
            </a:r>
            <a:r>
              <a:rPr lang="ru-RU" altLang="ru-RU" sz="865" b="1">
                <a:solidFill>
                  <a:srgbClr val="025EA1"/>
                </a:solidFill>
              </a:rPr>
              <a:t>ТЕКУЩАЯ</a:t>
            </a:r>
            <a:r>
              <a:rPr lang="ru-RU" altLang="ru-RU" sz="865" b="1">
                <a:solidFill>
                  <a:srgbClr val="FFFFFF"/>
                </a:solidFill>
              </a:rPr>
              <a:t>     </a:t>
            </a:r>
            <a:r>
              <a:rPr lang="ru-RU" altLang="ru-RU" sz="865" b="1">
                <a:solidFill>
                  <a:srgbClr val="025EA1"/>
                </a:solidFill>
              </a:rPr>
              <a:t>ситуация</a:t>
            </a:r>
          </a:p>
        </p:txBody>
      </p:sp>
      <p:sp>
        <p:nvSpPr>
          <p:cNvPr id="40968" name="Rectangle 2"/>
          <p:cNvSpPr>
            <a:spLocks noChangeArrowheads="1"/>
          </p:cNvSpPr>
          <p:nvPr/>
        </p:nvSpPr>
        <p:spPr bwMode="auto">
          <a:xfrm>
            <a:off x="2339169" y="2236007"/>
            <a:ext cx="657604" cy="202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ru-RU" altLang="ru-RU" sz="1346">
                <a:solidFill>
                  <a:srgbClr val="FFFFFF"/>
                </a:solidFill>
              </a:rPr>
              <a:t> </a:t>
            </a:r>
            <a:r>
              <a:rPr lang="ru-RU" altLang="ru-RU" sz="865" b="1">
                <a:solidFill>
                  <a:srgbClr val="025EA1"/>
                </a:solidFill>
              </a:rPr>
              <a:t>ЦЕЛЬ</a:t>
            </a:r>
          </a:p>
        </p:txBody>
      </p:sp>
      <p:sp>
        <p:nvSpPr>
          <p:cNvPr id="40969" name="Rectangle 2"/>
          <p:cNvSpPr>
            <a:spLocks noChangeArrowheads="1"/>
          </p:cNvSpPr>
          <p:nvPr/>
        </p:nvSpPr>
        <p:spPr bwMode="auto">
          <a:xfrm>
            <a:off x="3515532" y="2374852"/>
            <a:ext cx="1176364" cy="202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346">
                <a:solidFill>
                  <a:srgbClr val="FFFFFF"/>
                </a:solidFill>
              </a:rPr>
              <a:t> </a:t>
            </a:r>
            <a:r>
              <a:rPr lang="ru-RU" altLang="ru-RU" sz="865" b="1">
                <a:solidFill>
                  <a:srgbClr val="025EA1"/>
                </a:solidFill>
              </a:rPr>
              <a:t>РЕШЕННАЯ  ПРОБЛЕМА</a:t>
            </a:r>
          </a:p>
        </p:txBody>
      </p:sp>
      <p:sp>
        <p:nvSpPr>
          <p:cNvPr id="40970" name="AutoShape 10"/>
          <p:cNvSpPr>
            <a:spLocks noChangeArrowheads="1"/>
          </p:cNvSpPr>
          <p:nvPr/>
        </p:nvSpPr>
        <p:spPr bwMode="auto">
          <a:xfrm>
            <a:off x="850785" y="2512934"/>
            <a:ext cx="4514965" cy="553852"/>
          </a:xfrm>
          <a:prstGeom prst="upArrowCallout">
            <a:avLst>
              <a:gd name="adj1" fmla="val 228703"/>
              <a:gd name="adj2" fmla="val 228703"/>
              <a:gd name="adj3" fmla="val 16667"/>
              <a:gd name="adj4" fmla="val 6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Решение проблемы – это искусство преодоления разрыва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670397" y="4740"/>
            <a:ext cx="11544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/>
              <a:t>критерии оценки </a:t>
            </a:r>
          </a:p>
        </p:txBody>
      </p:sp>
    </p:spTree>
    <p:extLst>
      <p:ext uri="{BB962C8B-B14F-4D97-AF65-F5344CB8AC3E}">
        <p14:creationId xmlns:p14="http://schemas.microsoft.com/office/powerpoint/2010/main" val="112238936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</TotalTime>
  <Words>1300</Words>
  <Application>Microsoft Office PowerPoint</Application>
  <PresentationFormat>Произвольный</PresentationFormat>
  <Paragraphs>187</Paragraphs>
  <Slides>15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Franklin Gothic Medium Cond</vt:lpstr>
      <vt:lpstr>Symbol</vt:lpstr>
      <vt:lpstr>Times New Roman</vt:lpstr>
      <vt:lpstr>Wingdings</vt:lpstr>
      <vt:lpstr>Office Theme</vt:lpstr>
      <vt:lpstr>Презентация PowerPoint</vt:lpstr>
      <vt:lpstr>Структура проведения конкурса</vt:lpstr>
      <vt:lpstr>Экспертиза. ПервичныСбойр  отбор заявок.</vt:lpstr>
      <vt:lpstr>Презентация PowerPoint</vt:lpstr>
      <vt:lpstr>Презентация PowerPoint</vt:lpstr>
      <vt:lpstr>Презентация PowerPoint</vt:lpstr>
      <vt:lpstr> Соответствие проекта идее конкурса </vt:lpstr>
      <vt:lpstr>  Содержание проекта</vt:lpstr>
      <vt:lpstr>ПРОБЛЕМА – ЭТО ЧТО-ТО НЕГАТИВНОЕ, ПРИНОСЯЩЕЕ ВРЕД, ТО, ЧТО ТРЕБУЕТ ИЗМЕНЕНИЯ</vt:lpstr>
      <vt:lpstr>  </vt:lpstr>
      <vt:lpstr>  </vt:lpstr>
      <vt:lpstr>  </vt:lpstr>
      <vt:lpstr>  </vt:lpstr>
      <vt:lpstr>  </vt:lpstr>
      <vt:lpstr>  Планируемые результаты проекта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tingying</dc:creator>
  <cp:lastModifiedBy>Ирина Ерошкина</cp:lastModifiedBy>
  <cp:revision>33</cp:revision>
  <dcterms:created xsi:type="dcterms:W3CDTF">2018-01-16T12:09:38Z</dcterms:created>
  <dcterms:modified xsi:type="dcterms:W3CDTF">2018-02-05T12:24:19Z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2016-01-28T00:00:00Z</vt:filetime>
  </property>
  <property fmtid="{D5CDD505-2E9C-101B-9397-08002B2CF9AE}" pid="3" name="LastSaved">
    <vt:filetime>2018-01-16T00:00:00Z</vt:filetime>
  </property>
</Properties>
</file>